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5" r:id="rId9"/>
    <p:sldId id="271" r:id="rId10"/>
    <p:sldId id="272" r:id="rId11"/>
    <p:sldId id="273" r:id="rId12"/>
    <p:sldId id="264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ij5SfWVIjZEFLMSamLTaC6AtP0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CEE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E7C557-EFA0-4D5F-B74A-3EA36069A12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5D5212-4345-431A-87D6-5748B0289106}">
      <dgm:prSet phldrT="[Text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sz="1800" b="1" dirty="0"/>
            <a:t>INFLUENCERS</a:t>
          </a:r>
          <a:endParaRPr lang="en-US" sz="1400" b="1" dirty="0"/>
        </a:p>
      </dgm:t>
    </dgm:pt>
    <dgm:pt modelId="{4883BE4D-9A12-4777-8797-C94325A0D954}" type="parTrans" cxnId="{FA4E59EC-847C-43B0-81C2-AC46613664A3}">
      <dgm:prSet/>
      <dgm:spPr/>
      <dgm:t>
        <a:bodyPr/>
        <a:lstStyle/>
        <a:p>
          <a:endParaRPr lang="en-US" sz="1400"/>
        </a:p>
      </dgm:t>
    </dgm:pt>
    <dgm:pt modelId="{07EE7C37-3292-41A4-9A1B-786DE469D37B}" type="sibTrans" cxnId="{FA4E59EC-847C-43B0-81C2-AC46613664A3}">
      <dgm:prSet/>
      <dgm:spPr/>
      <dgm:t>
        <a:bodyPr/>
        <a:lstStyle/>
        <a:p>
          <a:endParaRPr lang="en-US" sz="1400"/>
        </a:p>
      </dgm:t>
    </dgm:pt>
    <dgm:pt modelId="{AE0DE1C1-FF78-487E-B68E-14FBA99B8518}">
      <dgm:prSet phldrT="[Text]" custT="1"/>
      <dgm:spPr>
        <a:solidFill>
          <a:schemeClr val="bg2">
            <a:lumMod val="7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257630" tIns="0" rIns="257630" bIns="0" numCol="1" spcCol="1270" anchor="ctr" anchorCtr="0"/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CONTENT DESIGN</a:t>
          </a:r>
        </a:p>
      </dgm:t>
    </dgm:pt>
    <dgm:pt modelId="{A62AB1D0-0753-4F9D-A17F-6CB840DBA6FE}" type="parTrans" cxnId="{2A619407-F887-482D-8EAE-35C748118F3F}">
      <dgm:prSet/>
      <dgm:spPr/>
      <dgm:t>
        <a:bodyPr/>
        <a:lstStyle/>
        <a:p>
          <a:endParaRPr lang="en-US" sz="1400"/>
        </a:p>
      </dgm:t>
    </dgm:pt>
    <dgm:pt modelId="{7A99B64B-E479-40C4-9481-33D4EDECBDDA}" type="sibTrans" cxnId="{2A619407-F887-482D-8EAE-35C748118F3F}">
      <dgm:prSet/>
      <dgm:spPr/>
      <dgm:t>
        <a:bodyPr/>
        <a:lstStyle/>
        <a:p>
          <a:endParaRPr lang="en-US" sz="1400"/>
        </a:p>
      </dgm:t>
    </dgm:pt>
    <dgm:pt modelId="{370DA543-FF10-484E-934E-A2F593E0649F}">
      <dgm:prSet phldrT="[Text]" custT="1"/>
      <dgm:spPr>
        <a:solidFill>
          <a:schemeClr val="bg2">
            <a:lumMod val="7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257630" tIns="0" rIns="257630" bIns="0" numCol="1" spcCol="1270" anchor="ctr" anchorCtr="0"/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EXTENDED NETWORK</a:t>
          </a:r>
        </a:p>
      </dgm:t>
    </dgm:pt>
    <dgm:pt modelId="{A467351E-906E-4074-8DFF-1DF7EDBBD25A}" type="parTrans" cxnId="{D8F072FF-5E92-450F-BF39-36C1A4F81DAA}">
      <dgm:prSet/>
      <dgm:spPr/>
      <dgm:t>
        <a:bodyPr/>
        <a:lstStyle/>
        <a:p>
          <a:endParaRPr lang="en-US" sz="1400"/>
        </a:p>
      </dgm:t>
    </dgm:pt>
    <dgm:pt modelId="{72484036-B936-4F1B-B738-9A2A4225FC1C}" type="sibTrans" cxnId="{D8F072FF-5E92-450F-BF39-36C1A4F81DAA}">
      <dgm:prSet/>
      <dgm:spPr/>
      <dgm:t>
        <a:bodyPr/>
        <a:lstStyle/>
        <a:p>
          <a:endParaRPr lang="en-US" sz="1400"/>
        </a:p>
      </dgm:t>
    </dgm:pt>
    <dgm:pt modelId="{D1F688A3-E615-40D1-A026-95B672D68D93}">
      <dgm:prSet custT="1"/>
      <dgm:spPr/>
      <dgm:t>
        <a:bodyPr/>
        <a:lstStyle/>
        <a:p>
          <a:pPr marL="461963" indent="-461963">
            <a:buFont typeface="Wingdings" panose="05000000000000000000" pitchFamily="2" charset="2"/>
            <a:buChar char="q"/>
          </a:pPr>
          <a:r>
            <a:rPr lang="en-US" sz="1800" dirty="0"/>
            <a:t>Catering to identified influencers gives an edge to the PR team</a:t>
          </a:r>
        </a:p>
      </dgm:t>
    </dgm:pt>
    <dgm:pt modelId="{B38A2524-D7D6-4E9A-A9A0-ADFEA12D4AD0}" type="parTrans" cxnId="{F95C4B1B-3DB5-4F6D-80C6-6AE7D33F0F34}">
      <dgm:prSet/>
      <dgm:spPr/>
      <dgm:t>
        <a:bodyPr/>
        <a:lstStyle/>
        <a:p>
          <a:endParaRPr lang="en-US"/>
        </a:p>
      </dgm:t>
    </dgm:pt>
    <dgm:pt modelId="{8CD46F16-934C-45A8-9275-D99A4C2D4748}" type="sibTrans" cxnId="{F95C4B1B-3DB5-4F6D-80C6-6AE7D33F0F34}">
      <dgm:prSet/>
      <dgm:spPr/>
      <dgm:t>
        <a:bodyPr/>
        <a:lstStyle/>
        <a:p>
          <a:endParaRPr lang="en-US"/>
        </a:p>
      </dgm:t>
    </dgm:pt>
    <dgm:pt modelId="{E05DB971-1EB5-4800-BA81-7EC0D14ED55C}">
      <dgm:prSet custT="1"/>
      <dgm:spPr/>
      <dgm:t>
        <a:bodyPr/>
        <a:lstStyle/>
        <a:p>
          <a:pPr marL="461963" indent="-461963">
            <a:buFont typeface="Wingdings" panose="05000000000000000000" pitchFamily="2" charset="2"/>
            <a:buChar char="q"/>
          </a:pPr>
          <a:r>
            <a:rPr lang="en-US" sz="1800" dirty="0"/>
            <a:t>It can also be a long-term association with specific influencers</a:t>
          </a:r>
        </a:p>
      </dgm:t>
    </dgm:pt>
    <dgm:pt modelId="{83EB0F62-9A1B-4E81-A363-3010170BC7D9}" type="parTrans" cxnId="{B0CEE0A9-3862-4D5E-83EC-F4BB1CDBBBC8}">
      <dgm:prSet/>
      <dgm:spPr/>
      <dgm:t>
        <a:bodyPr/>
        <a:lstStyle/>
        <a:p>
          <a:endParaRPr lang="en-US"/>
        </a:p>
      </dgm:t>
    </dgm:pt>
    <dgm:pt modelId="{2A96F75F-02C5-4EB6-8FD8-9C481A819216}" type="sibTrans" cxnId="{B0CEE0A9-3862-4D5E-83EC-F4BB1CDBBBC8}">
      <dgm:prSet/>
      <dgm:spPr/>
      <dgm:t>
        <a:bodyPr/>
        <a:lstStyle/>
        <a:p>
          <a:endParaRPr lang="en-US"/>
        </a:p>
      </dgm:t>
    </dgm:pt>
    <dgm:pt modelId="{C61EB30F-987F-4702-8048-660D22C75E78}">
      <dgm:prSet custT="1"/>
      <dgm:spPr/>
      <dgm:t>
        <a:bodyPr/>
        <a:lstStyle/>
        <a:p>
          <a:pPr marL="461963" lvl="1" indent="-461963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Topics identified across various influencers can be a rich source of content</a:t>
          </a:r>
        </a:p>
      </dgm:t>
    </dgm:pt>
    <dgm:pt modelId="{6A931C18-EE26-4AE8-9365-D2E27BD6C61B}" type="parTrans" cxnId="{B5D03270-55E9-4C0A-88EC-AA68F45F6905}">
      <dgm:prSet/>
      <dgm:spPr/>
      <dgm:t>
        <a:bodyPr/>
        <a:lstStyle/>
        <a:p>
          <a:endParaRPr lang="en-US"/>
        </a:p>
      </dgm:t>
    </dgm:pt>
    <dgm:pt modelId="{48870704-982D-4BAC-822D-DE3C9C8717F0}" type="sibTrans" cxnId="{B5D03270-55E9-4C0A-88EC-AA68F45F6905}">
      <dgm:prSet/>
      <dgm:spPr/>
      <dgm:t>
        <a:bodyPr/>
        <a:lstStyle/>
        <a:p>
          <a:endParaRPr lang="en-US"/>
        </a:p>
      </dgm:t>
    </dgm:pt>
    <dgm:pt modelId="{D70F66D9-DFDA-4C93-8CE5-148F08E9853A}">
      <dgm:prSet custT="1"/>
      <dgm:spPr/>
      <dgm:t>
        <a:bodyPr/>
        <a:lstStyle/>
        <a:p>
          <a:pPr marL="461963" lvl="1" indent="-461963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Further Analysis can show the tweets which garner more engagement</a:t>
          </a:r>
        </a:p>
      </dgm:t>
    </dgm:pt>
    <dgm:pt modelId="{A84DD7C9-BFEA-4CD2-A878-26FFD4138EA7}" type="parTrans" cxnId="{E756BF09-C952-4E40-A1C2-C52BDE915FBF}">
      <dgm:prSet/>
      <dgm:spPr/>
      <dgm:t>
        <a:bodyPr/>
        <a:lstStyle/>
        <a:p>
          <a:endParaRPr lang="en-US"/>
        </a:p>
      </dgm:t>
    </dgm:pt>
    <dgm:pt modelId="{360E697D-2B57-45C1-A10C-3D4EF3E402B9}" type="sibTrans" cxnId="{E756BF09-C952-4E40-A1C2-C52BDE915FBF}">
      <dgm:prSet/>
      <dgm:spPr/>
      <dgm:t>
        <a:bodyPr/>
        <a:lstStyle/>
        <a:p>
          <a:endParaRPr lang="en-US"/>
        </a:p>
      </dgm:t>
    </dgm:pt>
    <dgm:pt modelId="{63C8500E-328D-424E-8B7B-B98B8D20C017}">
      <dgm:prSet custT="1"/>
      <dgm:spPr/>
      <dgm:t>
        <a:bodyPr/>
        <a:lstStyle/>
        <a:p>
          <a:pPr marL="461963" lvl="1" indent="-461963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Negative content can be managed by reaching to the mentions and accessing the extended network</a:t>
          </a:r>
        </a:p>
      </dgm:t>
    </dgm:pt>
    <dgm:pt modelId="{24E4C3E6-5BB2-44E5-A0FD-E00F43A5CA2B}" type="parTrans" cxnId="{8F83F061-6BA2-41A6-B4F0-F7C1B186E50E}">
      <dgm:prSet/>
      <dgm:spPr/>
      <dgm:t>
        <a:bodyPr/>
        <a:lstStyle/>
        <a:p>
          <a:endParaRPr lang="en-US"/>
        </a:p>
      </dgm:t>
    </dgm:pt>
    <dgm:pt modelId="{AB84793D-70F1-403D-BC45-5981B9F62527}" type="sibTrans" cxnId="{8F83F061-6BA2-41A6-B4F0-F7C1B186E50E}">
      <dgm:prSet/>
      <dgm:spPr/>
      <dgm:t>
        <a:bodyPr/>
        <a:lstStyle/>
        <a:p>
          <a:endParaRPr lang="en-US"/>
        </a:p>
      </dgm:t>
    </dgm:pt>
    <dgm:pt modelId="{B410A501-CF60-42BF-BACF-8CD0E19DFB52}">
      <dgm:prSet custT="1"/>
      <dgm:spPr/>
      <dgm:t>
        <a:bodyPr/>
        <a:lstStyle/>
        <a:p>
          <a:pPr marL="461963" lvl="1" indent="-461963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The network graph can be filtered across various parameters to align with the topics being covered</a:t>
          </a:r>
        </a:p>
      </dgm:t>
    </dgm:pt>
    <dgm:pt modelId="{1D432D73-36C6-4F30-BACD-1EB0B5881226}" type="parTrans" cxnId="{A77E056C-FDF8-4C81-BE53-8E1A2DEFFA91}">
      <dgm:prSet/>
      <dgm:spPr/>
      <dgm:t>
        <a:bodyPr/>
        <a:lstStyle/>
        <a:p>
          <a:endParaRPr lang="en-US"/>
        </a:p>
      </dgm:t>
    </dgm:pt>
    <dgm:pt modelId="{0D7A9E18-1B6F-4D46-B9B6-C7F0438FDAC6}" type="sibTrans" cxnId="{A77E056C-FDF8-4C81-BE53-8E1A2DEFFA91}">
      <dgm:prSet/>
      <dgm:spPr/>
      <dgm:t>
        <a:bodyPr/>
        <a:lstStyle/>
        <a:p>
          <a:endParaRPr lang="en-US"/>
        </a:p>
      </dgm:t>
    </dgm:pt>
    <dgm:pt modelId="{8920054D-6E59-4FD1-B7C0-704378AC87EC}" type="pres">
      <dgm:prSet presAssocID="{DDE7C557-EFA0-4D5F-B74A-3EA36069A126}" presName="linear" presStyleCnt="0">
        <dgm:presLayoutVars>
          <dgm:dir/>
          <dgm:animLvl val="lvl"/>
          <dgm:resizeHandles val="exact"/>
        </dgm:presLayoutVars>
      </dgm:prSet>
      <dgm:spPr/>
    </dgm:pt>
    <dgm:pt modelId="{B389C9DB-9580-4A32-BA1A-465C776857C9}" type="pres">
      <dgm:prSet presAssocID="{DA5D5212-4345-431A-87D6-5748B0289106}" presName="parentLin" presStyleCnt="0"/>
      <dgm:spPr/>
    </dgm:pt>
    <dgm:pt modelId="{DE3C6131-CC46-4F79-9B00-E7199111DA56}" type="pres">
      <dgm:prSet presAssocID="{DA5D5212-4345-431A-87D6-5748B0289106}" presName="parentLeftMargin" presStyleLbl="node1" presStyleIdx="0" presStyleCnt="3"/>
      <dgm:spPr/>
    </dgm:pt>
    <dgm:pt modelId="{E79A7CB9-560A-49DD-8853-3821B7584CAC}" type="pres">
      <dgm:prSet presAssocID="{DA5D5212-4345-431A-87D6-5748B02891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AB12BD4-9F57-4814-BDB1-E499698BD096}" type="pres">
      <dgm:prSet presAssocID="{DA5D5212-4345-431A-87D6-5748B0289106}" presName="negativeSpace" presStyleCnt="0"/>
      <dgm:spPr/>
    </dgm:pt>
    <dgm:pt modelId="{2CC3C578-E08C-4157-9257-13A31BCEC9B7}" type="pres">
      <dgm:prSet presAssocID="{DA5D5212-4345-431A-87D6-5748B0289106}" presName="childText" presStyleLbl="conFgAcc1" presStyleIdx="0" presStyleCnt="3">
        <dgm:presLayoutVars>
          <dgm:bulletEnabled val="1"/>
        </dgm:presLayoutVars>
      </dgm:prSet>
      <dgm:spPr/>
    </dgm:pt>
    <dgm:pt modelId="{CA70CB33-2756-468E-A72B-E8B44895B364}" type="pres">
      <dgm:prSet presAssocID="{07EE7C37-3292-41A4-9A1B-786DE469D37B}" presName="spaceBetweenRectangles" presStyleCnt="0"/>
      <dgm:spPr/>
    </dgm:pt>
    <dgm:pt modelId="{6A11A28F-CA0E-4384-9D45-A0DEA2997BD0}" type="pres">
      <dgm:prSet presAssocID="{AE0DE1C1-FF78-487E-B68E-14FBA99B8518}" presName="parentLin" presStyleCnt="0"/>
      <dgm:spPr/>
    </dgm:pt>
    <dgm:pt modelId="{19363A86-27AC-44F7-AB24-2AE76F06AAF0}" type="pres">
      <dgm:prSet presAssocID="{AE0DE1C1-FF78-487E-B68E-14FBA99B8518}" presName="parentLeftMargin" presStyleLbl="node1" presStyleIdx="0" presStyleCnt="3"/>
      <dgm:spPr/>
    </dgm:pt>
    <dgm:pt modelId="{A98A3319-050D-4532-9C11-7EF59F643C94}" type="pres">
      <dgm:prSet presAssocID="{AE0DE1C1-FF78-487E-B68E-14FBA99B8518}" presName="parentText" presStyleLbl="node1" presStyleIdx="1" presStyleCnt="3">
        <dgm:presLayoutVars>
          <dgm:chMax val="0"/>
          <dgm:bulletEnabled val="1"/>
        </dgm:presLayoutVars>
      </dgm:prSet>
      <dgm:spPr>
        <a:xfrm>
          <a:off x="486860" y="1697958"/>
          <a:ext cx="6816049" cy="738000"/>
        </a:xfrm>
        <a:prstGeom prst="roundRect">
          <a:avLst/>
        </a:prstGeom>
      </dgm:spPr>
    </dgm:pt>
    <dgm:pt modelId="{4AFFF138-23A3-4519-A8E4-C235C5C2942E}" type="pres">
      <dgm:prSet presAssocID="{AE0DE1C1-FF78-487E-B68E-14FBA99B8518}" presName="negativeSpace" presStyleCnt="0"/>
      <dgm:spPr/>
    </dgm:pt>
    <dgm:pt modelId="{48614A6A-0D43-4912-8AE6-EAF7D9E4DB48}" type="pres">
      <dgm:prSet presAssocID="{AE0DE1C1-FF78-487E-B68E-14FBA99B8518}" presName="childText" presStyleLbl="conFgAcc1" presStyleIdx="1" presStyleCnt="3">
        <dgm:presLayoutVars>
          <dgm:bulletEnabled val="1"/>
        </dgm:presLayoutVars>
      </dgm:prSet>
      <dgm:spPr/>
    </dgm:pt>
    <dgm:pt modelId="{7394889C-8544-4FB1-9A27-DDA442B30634}" type="pres">
      <dgm:prSet presAssocID="{7A99B64B-E479-40C4-9481-33D4EDECBDDA}" presName="spaceBetweenRectangles" presStyleCnt="0"/>
      <dgm:spPr/>
    </dgm:pt>
    <dgm:pt modelId="{4BCF84AA-FEB5-4685-BEC5-C8471A1743AE}" type="pres">
      <dgm:prSet presAssocID="{370DA543-FF10-484E-934E-A2F593E0649F}" presName="parentLin" presStyleCnt="0"/>
      <dgm:spPr/>
    </dgm:pt>
    <dgm:pt modelId="{C77C2F6A-44F3-473F-B250-BA83C1C49989}" type="pres">
      <dgm:prSet presAssocID="{370DA543-FF10-484E-934E-A2F593E0649F}" presName="parentLeftMargin" presStyleLbl="node1" presStyleIdx="1" presStyleCnt="3"/>
      <dgm:spPr/>
    </dgm:pt>
    <dgm:pt modelId="{16316587-FA00-4138-95C3-9CEEF5C4BBCA}" type="pres">
      <dgm:prSet presAssocID="{370DA543-FF10-484E-934E-A2F593E0649F}" presName="parentText" presStyleLbl="node1" presStyleIdx="2" presStyleCnt="3">
        <dgm:presLayoutVars>
          <dgm:chMax val="0"/>
          <dgm:bulletEnabled val="1"/>
        </dgm:presLayoutVars>
      </dgm:prSet>
      <dgm:spPr>
        <a:xfrm>
          <a:off x="486860" y="3363521"/>
          <a:ext cx="6816049" cy="738000"/>
        </a:xfrm>
        <a:prstGeom prst="roundRect">
          <a:avLst/>
        </a:prstGeom>
      </dgm:spPr>
    </dgm:pt>
    <dgm:pt modelId="{7C587085-9B78-48CA-B71A-1E6B78F807AF}" type="pres">
      <dgm:prSet presAssocID="{370DA543-FF10-484E-934E-A2F593E0649F}" presName="negativeSpace" presStyleCnt="0"/>
      <dgm:spPr/>
    </dgm:pt>
    <dgm:pt modelId="{E9AC8514-FC7B-48FE-8FEB-B480F507246E}" type="pres">
      <dgm:prSet presAssocID="{370DA543-FF10-484E-934E-A2F593E0649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A619407-F887-482D-8EAE-35C748118F3F}" srcId="{DDE7C557-EFA0-4D5F-B74A-3EA36069A126}" destId="{AE0DE1C1-FF78-487E-B68E-14FBA99B8518}" srcOrd="1" destOrd="0" parTransId="{A62AB1D0-0753-4F9D-A17F-6CB840DBA6FE}" sibTransId="{7A99B64B-E479-40C4-9481-33D4EDECBDDA}"/>
    <dgm:cxn modelId="{E756BF09-C952-4E40-A1C2-C52BDE915FBF}" srcId="{AE0DE1C1-FF78-487E-B68E-14FBA99B8518}" destId="{D70F66D9-DFDA-4C93-8CE5-148F08E9853A}" srcOrd="1" destOrd="0" parTransId="{A84DD7C9-BFEA-4CD2-A878-26FFD4138EA7}" sibTransId="{360E697D-2B57-45C1-A10C-3D4EF3E402B9}"/>
    <dgm:cxn modelId="{5BF3CC0D-6B69-4E7E-BA98-1AC470BCD7E2}" type="presOf" srcId="{370DA543-FF10-484E-934E-A2F593E0649F}" destId="{16316587-FA00-4138-95C3-9CEEF5C4BBCA}" srcOrd="1" destOrd="0" presId="urn:microsoft.com/office/officeart/2005/8/layout/list1"/>
    <dgm:cxn modelId="{585BBB0E-C015-40E7-AF2F-5B2A2275C47F}" type="presOf" srcId="{AE0DE1C1-FF78-487E-B68E-14FBA99B8518}" destId="{19363A86-27AC-44F7-AB24-2AE76F06AAF0}" srcOrd="0" destOrd="0" presId="urn:microsoft.com/office/officeart/2005/8/layout/list1"/>
    <dgm:cxn modelId="{A6F31517-6ABD-4EF6-B683-3D7DA88720F7}" type="presOf" srcId="{C61EB30F-987F-4702-8048-660D22C75E78}" destId="{48614A6A-0D43-4912-8AE6-EAF7D9E4DB48}" srcOrd="0" destOrd="0" presId="urn:microsoft.com/office/officeart/2005/8/layout/list1"/>
    <dgm:cxn modelId="{F95C4B1B-3DB5-4F6D-80C6-6AE7D33F0F34}" srcId="{DA5D5212-4345-431A-87D6-5748B0289106}" destId="{D1F688A3-E615-40D1-A026-95B672D68D93}" srcOrd="0" destOrd="0" parTransId="{B38A2524-D7D6-4E9A-A9A0-ADFEA12D4AD0}" sibTransId="{8CD46F16-934C-45A8-9275-D99A4C2D4748}"/>
    <dgm:cxn modelId="{F547A835-5DE4-4371-A2D4-6A644DC0C429}" type="presOf" srcId="{D70F66D9-DFDA-4C93-8CE5-148F08E9853A}" destId="{48614A6A-0D43-4912-8AE6-EAF7D9E4DB48}" srcOrd="0" destOrd="1" presId="urn:microsoft.com/office/officeart/2005/8/layout/list1"/>
    <dgm:cxn modelId="{8F83F061-6BA2-41A6-B4F0-F7C1B186E50E}" srcId="{370DA543-FF10-484E-934E-A2F593E0649F}" destId="{63C8500E-328D-424E-8B7B-B98B8D20C017}" srcOrd="0" destOrd="0" parTransId="{24E4C3E6-5BB2-44E5-A0FD-E00F43A5CA2B}" sibTransId="{AB84793D-70F1-403D-BC45-5981B9F62527}"/>
    <dgm:cxn modelId="{DF934068-003B-48CA-B231-C3B96654D61C}" type="presOf" srcId="{E05DB971-1EB5-4800-BA81-7EC0D14ED55C}" destId="{2CC3C578-E08C-4157-9257-13A31BCEC9B7}" srcOrd="0" destOrd="1" presId="urn:microsoft.com/office/officeart/2005/8/layout/list1"/>
    <dgm:cxn modelId="{A77E056C-FDF8-4C81-BE53-8E1A2DEFFA91}" srcId="{370DA543-FF10-484E-934E-A2F593E0649F}" destId="{B410A501-CF60-42BF-BACF-8CD0E19DFB52}" srcOrd="1" destOrd="0" parTransId="{1D432D73-36C6-4F30-BACD-1EB0B5881226}" sibTransId="{0D7A9E18-1B6F-4D46-B9B6-C7F0438FDAC6}"/>
    <dgm:cxn modelId="{B5D03270-55E9-4C0A-88EC-AA68F45F6905}" srcId="{AE0DE1C1-FF78-487E-B68E-14FBA99B8518}" destId="{C61EB30F-987F-4702-8048-660D22C75E78}" srcOrd="0" destOrd="0" parTransId="{6A931C18-EE26-4AE8-9365-D2E27BD6C61B}" sibTransId="{48870704-982D-4BAC-822D-DE3C9C8717F0}"/>
    <dgm:cxn modelId="{60894573-ACA3-44AE-8021-F06DD93C978B}" type="presOf" srcId="{AE0DE1C1-FF78-487E-B68E-14FBA99B8518}" destId="{A98A3319-050D-4532-9C11-7EF59F643C94}" srcOrd="1" destOrd="0" presId="urn:microsoft.com/office/officeart/2005/8/layout/list1"/>
    <dgm:cxn modelId="{45D99588-9109-411A-9347-E3B3C6A07913}" type="presOf" srcId="{B410A501-CF60-42BF-BACF-8CD0E19DFB52}" destId="{E9AC8514-FC7B-48FE-8FEB-B480F507246E}" srcOrd="0" destOrd="1" presId="urn:microsoft.com/office/officeart/2005/8/layout/list1"/>
    <dgm:cxn modelId="{7021D191-046C-45B3-BC9D-38EECB3A234B}" type="presOf" srcId="{DA5D5212-4345-431A-87D6-5748B0289106}" destId="{E79A7CB9-560A-49DD-8853-3821B7584CAC}" srcOrd="1" destOrd="0" presId="urn:microsoft.com/office/officeart/2005/8/layout/list1"/>
    <dgm:cxn modelId="{4A9CF09C-17E7-4901-9216-2D731A99967F}" type="presOf" srcId="{D1F688A3-E615-40D1-A026-95B672D68D93}" destId="{2CC3C578-E08C-4157-9257-13A31BCEC9B7}" srcOrd="0" destOrd="0" presId="urn:microsoft.com/office/officeart/2005/8/layout/list1"/>
    <dgm:cxn modelId="{B0CEE0A9-3862-4D5E-83EC-F4BB1CDBBBC8}" srcId="{DA5D5212-4345-431A-87D6-5748B0289106}" destId="{E05DB971-1EB5-4800-BA81-7EC0D14ED55C}" srcOrd="1" destOrd="0" parTransId="{83EB0F62-9A1B-4E81-A363-3010170BC7D9}" sibTransId="{2A96F75F-02C5-4EB6-8FD8-9C481A819216}"/>
    <dgm:cxn modelId="{E7FBFFD4-B76A-49CC-A25B-894A946C6249}" type="presOf" srcId="{370DA543-FF10-484E-934E-A2F593E0649F}" destId="{C77C2F6A-44F3-473F-B250-BA83C1C49989}" srcOrd="0" destOrd="0" presId="urn:microsoft.com/office/officeart/2005/8/layout/list1"/>
    <dgm:cxn modelId="{4ADF7DD6-404D-4F3B-9222-13C9FC84E3C2}" type="presOf" srcId="{DDE7C557-EFA0-4D5F-B74A-3EA36069A126}" destId="{8920054D-6E59-4FD1-B7C0-704378AC87EC}" srcOrd="0" destOrd="0" presId="urn:microsoft.com/office/officeart/2005/8/layout/list1"/>
    <dgm:cxn modelId="{2AA56CE9-8951-4D62-8440-C7C8C777F3C8}" type="presOf" srcId="{63C8500E-328D-424E-8B7B-B98B8D20C017}" destId="{E9AC8514-FC7B-48FE-8FEB-B480F507246E}" srcOrd="0" destOrd="0" presId="urn:microsoft.com/office/officeart/2005/8/layout/list1"/>
    <dgm:cxn modelId="{FA4E59EC-847C-43B0-81C2-AC46613664A3}" srcId="{DDE7C557-EFA0-4D5F-B74A-3EA36069A126}" destId="{DA5D5212-4345-431A-87D6-5748B0289106}" srcOrd="0" destOrd="0" parTransId="{4883BE4D-9A12-4777-8797-C94325A0D954}" sibTransId="{07EE7C37-3292-41A4-9A1B-786DE469D37B}"/>
    <dgm:cxn modelId="{F71922F6-AF1C-40CC-BC62-DB4BD58D6FDC}" type="presOf" srcId="{DA5D5212-4345-431A-87D6-5748B0289106}" destId="{DE3C6131-CC46-4F79-9B00-E7199111DA56}" srcOrd="0" destOrd="0" presId="urn:microsoft.com/office/officeart/2005/8/layout/list1"/>
    <dgm:cxn modelId="{D8F072FF-5E92-450F-BF39-36C1A4F81DAA}" srcId="{DDE7C557-EFA0-4D5F-B74A-3EA36069A126}" destId="{370DA543-FF10-484E-934E-A2F593E0649F}" srcOrd="2" destOrd="0" parTransId="{A467351E-906E-4074-8DFF-1DF7EDBBD25A}" sibTransId="{72484036-B936-4F1B-B738-9A2A4225FC1C}"/>
    <dgm:cxn modelId="{1AD1134F-D7E8-439D-A5C9-67E1C33D520B}" type="presParOf" srcId="{8920054D-6E59-4FD1-B7C0-704378AC87EC}" destId="{B389C9DB-9580-4A32-BA1A-465C776857C9}" srcOrd="0" destOrd="0" presId="urn:microsoft.com/office/officeart/2005/8/layout/list1"/>
    <dgm:cxn modelId="{7369A2C2-AC81-41F3-A2BD-E63991A389AE}" type="presParOf" srcId="{B389C9DB-9580-4A32-BA1A-465C776857C9}" destId="{DE3C6131-CC46-4F79-9B00-E7199111DA56}" srcOrd="0" destOrd="0" presId="urn:microsoft.com/office/officeart/2005/8/layout/list1"/>
    <dgm:cxn modelId="{C7785CB9-3881-4B9B-AF65-E8D6B6748718}" type="presParOf" srcId="{B389C9DB-9580-4A32-BA1A-465C776857C9}" destId="{E79A7CB9-560A-49DD-8853-3821B7584CAC}" srcOrd="1" destOrd="0" presId="urn:microsoft.com/office/officeart/2005/8/layout/list1"/>
    <dgm:cxn modelId="{46280CE2-4132-42F3-AFEF-7737D8DF313A}" type="presParOf" srcId="{8920054D-6E59-4FD1-B7C0-704378AC87EC}" destId="{DAB12BD4-9F57-4814-BDB1-E499698BD096}" srcOrd="1" destOrd="0" presId="urn:microsoft.com/office/officeart/2005/8/layout/list1"/>
    <dgm:cxn modelId="{742BFA9A-F298-4962-B47B-CFDE14D8A84C}" type="presParOf" srcId="{8920054D-6E59-4FD1-B7C0-704378AC87EC}" destId="{2CC3C578-E08C-4157-9257-13A31BCEC9B7}" srcOrd="2" destOrd="0" presId="urn:microsoft.com/office/officeart/2005/8/layout/list1"/>
    <dgm:cxn modelId="{79BD11BF-F2BE-4E52-97C7-0D66E90FA502}" type="presParOf" srcId="{8920054D-6E59-4FD1-B7C0-704378AC87EC}" destId="{CA70CB33-2756-468E-A72B-E8B44895B364}" srcOrd="3" destOrd="0" presId="urn:microsoft.com/office/officeart/2005/8/layout/list1"/>
    <dgm:cxn modelId="{896EF707-791C-4EB8-9894-AC9AAB9B2212}" type="presParOf" srcId="{8920054D-6E59-4FD1-B7C0-704378AC87EC}" destId="{6A11A28F-CA0E-4384-9D45-A0DEA2997BD0}" srcOrd="4" destOrd="0" presId="urn:microsoft.com/office/officeart/2005/8/layout/list1"/>
    <dgm:cxn modelId="{5668A0D2-4DC5-4217-9F04-91B2BE43D1DE}" type="presParOf" srcId="{6A11A28F-CA0E-4384-9D45-A0DEA2997BD0}" destId="{19363A86-27AC-44F7-AB24-2AE76F06AAF0}" srcOrd="0" destOrd="0" presId="urn:microsoft.com/office/officeart/2005/8/layout/list1"/>
    <dgm:cxn modelId="{296793F9-1B34-4787-86C5-CC0DC2853A83}" type="presParOf" srcId="{6A11A28F-CA0E-4384-9D45-A0DEA2997BD0}" destId="{A98A3319-050D-4532-9C11-7EF59F643C94}" srcOrd="1" destOrd="0" presId="urn:microsoft.com/office/officeart/2005/8/layout/list1"/>
    <dgm:cxn modelId="{A1A020EB-CC4C-4713-AD01-1CDC4E417B98}" type="presParOf" srcId="{8920054D-6E59-4FD1-B7C0-704378AC87EC}" destId="{4AFFF138-23A3-4519-A8E4-C235C5C2942E}" srcOrd="5" destOrd="0" presId="urn:microsoft.com/office/officeart/2005/8/layout/list1"/>
    <dgm:cxn modelId="{DCCD2F98-E1A0-4699-AEFC-B673FF64CF02}" type="presParOf" srcId="{8920054D-6E59-4FD1-B7C0-704378AC87EC}" destId="{48614A6A-0D43-4912-8AE6-EAF7D9E4DB48}" srcOrd="6" destOrd="0" presId="urn:microsoft.com/office/officeart/2005/8/layout/list1"/>
    <dgm:cxn modelId="{37428DA0-6284-4F60-964E-E54242A92C2C}" type="presParOf" srcId="{8920054D-6E59-4FD1-B7C0-704378AC87EC}" destId="{7394889C-8544-4FB1-9A27-DDA442B30634}" srcOrd="7" destOrd="0" presId="urn:microsoft.com/office/officeart/2005/8/layout/list1"/>
    <dgm:cxn modelId="{647469BA-CCA1-4D70-A263-3651EF0F4CBD}" type="presParOf" srcId="{8920054D-6E59-4FD1-B7C0-704378AC87EC}" destId="{4BCF84AA-FEB5-4685-BEC5-C8471A1743AE}" srcOrd="8" destOrd="0" presId="urn:microsoft.com/office/officeart/2005/8/layout/list1"/>
    <dgm:cxn modelId="{2DB83F63-AED3-4479-BE96-879BBB109581}" type="presParOf" srcId="{4BCF84AA-FEB5-4685-BEC5-C8471A1743AE}" destId="{C77C2F6A-44F3-473F-B250-BA83C1C49989}" srcOrd="0" destOrd="0" presId="urn:microsoft.com/office/officeart/2005/8/layout/list1"/>
    <dgm:cxn modelId="{A376DBA3-561F-4772-848D-6501343D17EC}" type="presParOf" srcId="{4BCF84AA-FEB5-4685-BEC5-C8471A1743AE}" destId="{16316587-FA00-4138-95C3-9CEEF5C4BBCA}" srcOrd="1" destOrd="0" presId="urn:microsoft.com/office/officeart/2005/8/layout/list1"/>
    <dgm:cxn modelId="{96EA3984-1D44-4415-A889-CEDC3F2DA860}" type="presParOf" srcId="{8920054D-6E59-4FD1-B7C0-704378AC87EC}" destId="{7C587085-9B78-48CA-B71A-1E6B78F807AF}" srcOrd="9" destOrd="0" presId="urn:microsoft.com/office/officeart/2005/8/layout/list1"/>
    <dgm:cxn modelId="{184EF2B5-BE19-4060-B37F-CA0013E76AF5}" type="presParOf" srcId="{8920054D-6E59-4FD1-B7C0-704378AC87EC}" destId="{E9AC8514-FC7B-48FE-8FEB-B480F507246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3C578-E08C-4157-9257-13A31BCEC9B7}">
      <dsp:nvSpPr>
        <dsp:cNvPr id="0" name=""/>
        <dsp:cNvSpPr/>
      </dsp:nvSpPr>
      <dsp:spPr>
        <a:xfrm>
          <a:off x="0" y="401396"/>
          <a:ext cx="9737213" cy="11615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716" tIns="520700" rIns="755716" bIns="128016" numCol="1" spcCol="1270" anchor="t" anchorCtr="0">
          <a:noAutofit/>
        </a:bodyPr>
        <a:lstStyle/>
        <a:p>
          <a:pPr marL="461963" lvl="1" indent="-461963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1800" kern="1200" dirty="0"/>
            <a:t>Catering to identified influencers gives an edge to the PR team</a:t>
          </a:r>
        </a:p>
        <a:p>
          <a:pPr marL="461963" lvl="1" indent="-461963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1800" kern="1200" dirty="0"/>
            <a:t>It can also be a long-term association with specific influencers</a:t>
          </a:r>
        </a:p>
      </dsp:txBody>
      <dsp:txXfrm>
        <a:off x="0" y="401396"/>
        <a:ext cx="9737213" cy="1161562"/>
      </dsp:txXfrm>
    </dsp:sp>
    <dsp:sp modelId="{E79A7CB9-560A-49DD-8853-3821B7584CAC}">
      <dsp:nvSpPr>
        <dsp:cNvPr id="0" name=""/>
        <dsp:cNvSpPr/>
      </dsp:nvSpPr>
      <dsp:spPr>
        <a:xfrm>
          <a:off x="486860" y="32396"/>
          <a:ext cx="6816049" cy="738000"/>
        </a:xfrm>
        <a:prstGeom prst="round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630" tIns="0" rIns="25763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INFLUENCERS</a:t>
          </a:r>
          <a:endParaRPr lang="en-US" sz="1400" b="1" kern="1200" dirty="0"/>
        </a:p>
      </dsp:txBody>
      <dsp:txXfrm>
        <a:off x="522886" y="68422"/>
        <a:ext cx="6743997" cy="665948"/>
      </dsp:txXfrm>
    </dsp:sp>
    <dsp:sp modelId="{48614A6A-0D43-4912-8AE6-EAF7D9E4DB48}">
      <dsp:nvSpPr>
        <dsp:cNvPr id="0" name=""/>
        <dsp:cNvSpPr/>
      </dsp:nvSpPr>
      <dsp:spPr>
        <a:xfrm>
          <a:off x="0" y="2066958"/>
          <a:ext cx="9737213" cy="11615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716" tIns="520700" rIns="755716" bIns="128016" numCol="1" spcCol="1270" anchor="t" anchorCtr="0">
          <a:noAutofit/>
        </a:bodyPr>
        <a:lstStyle/>
        <a:p>
          <a:pPr marL="461963" lvl="1" indent="-461963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Topics identified across various influencers can be a rich source of content</a:t>
          </a:r>
        </a:p>
        <a:p>
          <a:pPr marL="461963" lvl="1" indent="-461963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Further Analysis can show the tweets which garner more engagement</a:t>
          </a:r>
        </a:p>
      </dsp:txBody>
      <dsp:txXfrm>
        <a:off x="0" y="2066958"/>
        <a:ext cx="9737213" cy="1161562"/>
      </dsp:txXfrm>
    </dsp:sp>
    <dsp:sp modelId="{A98A3319-050D-4532-9C11-7EF59F643C94}">
      <dsp:nvSpPr>
        <dsp:cNvPr id="0" name=""/>
        <dsp:cNvSpPr/>
      </dsp:nvSpPr>
      <dsp:spPr>
        <a:xfrm>
          <a:off x="486860" y="1697958"/>
          <a:ext cx="6816049" cy="738000"/>
        </a:xfrm>
        <a:prstGeom prst="round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630" tIns="0" rIns="25763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CONTENT DESIGN</a:t>
          </a:r>
        </a:p>
      </dsp:txBody>
      <dsp:txXfrm>
        <a:off x="522886" y="1733984"/>
        <a:ext cx="6743997" cy="665948"/>
      </dsp:txXfrm>
    </dsp:sp>
    <dsp:sp modelId="{E9AC8514-FC7B-48FE-8FEB-B480F507246E}">
      <dsp:nvSpPr>
        <dsp:cNvPr id="0" name=""/>
        <dsp:cNvSpPr/>
      </dsp:nvSpPr>
      <dsp:spPr>
        <a:xfrm>
          <a:off x="0" y="3732521"/>
          <a:ext cx="9737213" cy="1653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716" tIns="520700" rIns="755716" bIns="128016" numCol="1" spcCol="1270" anchor="t" anchorCtr="0">
          <a:noAutofit/>
        </a:bodyPr>
        <a:lstStyle/>
        <a:p>
          <a:pPr marL="461963" lvl="1" indent="-461963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Negative content can be managed by reaching to the mentions and accessing the extended network</a:t>
          </a:r>
        </a:p>
        <a:p>
          <a:pPr marL="461963" lvl="1" indent="-461963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The network graph can be filtered across various parameters to align with the topics being covered</a:t>
          </a:r>
        </a:p>
      </dsp:txBody>
      <dsp:txXfrm>
        <a:off x="0" y="3732521"/>
        <a:ext cx="9737213" cy="1653750"/>
      </dsp:txXfrm>
    </dsp:sp>
    <dsp:sp modelId="{16316587-FA00-4138-95C3-9CEEF5C4BBCA}">
      <dsp:nvSpPr>
        <dsp:cNvPr id="0" name=""/>
        <dsp:cNvSpPr/>
      </dsp:nvSpPr>
      <dsp:spPr>
        <a:xfrm>
          <a:off x="486860" y="3363521"/>
          <a:ext cx="6816049" cy="738000"/>
        </a:xfrm>
        <a:prstGeom prst="roundRect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630" tIns="0" rIns="25763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EXTENDED NETWORK</a:t>
          </a:r>
        </a:p>
      </dsp:txBody>
      <dsp:txXfrm>
        <a:off x="522886" y="3399547"/>
        <a:ext cx="6743997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5340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8894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0541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375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3598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0869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0430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9014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541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279400" y="0"/>
            <a:ext cx="11912600" cy="68580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l="49933" t="3963" b="3964"/>
          <a:stretch/>
        </p:blipFill>
        <p:spPr>
          <a:xfrm flipH="1">
            <a:off x="5562194" y="1"/>
            <a:ext cx="6629806" cy="6857999"/>
          </a:xfrm>
          <a:custGeom>
            <a:avLst/>
            <a:gdLst/>
            <a:ahLst/>
            <a:cxnLst/>
            <a:rect l="l" t="t" r="r" b="b"/>
            <a:pathLst>
              <a:path w="7554138" h="6857999" extrusionOk="0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00ACEE"/>
          </a:solidFill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0" y="0"/>
            <a:ext cx="590073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40079" y="1055098"/>
            <a:ext cx="5760719" cy="4747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Calibri"/>
              <a:buNone/>
            </a:pPr>
            <a:r>
              <a:rPr lang="en-US" sz="4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Twitter Analysis</a:t>
            </a:r>
            <a:br>
              <a:rPr lang="en-US" sz="4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Trump Marketing &amp; PR</a:t>
            </a:r>
            <a:br>
              <a:rPr lang="en-US" sz="5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Identify key Topics, Perception &amp; Influencers </a:t>
            </a:r>
            <a:r>
              <a:rPr lang="en-US" sz="1800" i="1" dirty="0">
                <a:solidFill>
                  <a:srgbClr val="000000"/>
                </a:solidFill>
              </a:rPr>
              <a:t> </a:t>
            </a:r>
            <a:endParaRPr sz="1800" i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8342357" y="1638300"/>
            <a:ext cx="3330531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</a:pPr>
            <a:r>
              <a:rPr lang="en-US" sz="2200" b="1" u="sng" dirty="0">
                <a:solidFill>
                  <a:srgbClr val="FFFFFF"/>
                </a:solidFill>
              </a:rPr>
              <a:t>Team: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b="1" u="sng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</a:rPr>
              <a:t>Du </a:t>
            </a:r>
            <a:r>
              <a:rPr lang="en-US" sz="2200" dirty="0" err="1">
                <a:solidFill>
                  <a:srgbClr val="FFFFFF"/>
                </a:solidFill>
              </a:rPr>
              <a:t>Weilin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</a:rPr>
              <a:t>Jenny White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</a:rPr>
              <a:t>Vishal Agarwal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</a:rPr>
              <a:t>Sakshi Joshi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</a:rPr>
              <a:t>Sharan Salem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</a:pPr>
            <a:r>
              <a:rPr lang="en-US" sz="2200" dirty="0" err="1">
                <a:solidFill>
                  <a:srgbClr val="FFFFFF"/>
                </a:solidFill>
              </a:rPr>
              <a:t>Felista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Muganda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solidFill>
                <a:srgbClr val="FFFFFF"/>
              </a:solidFill>
            </a:endParaRPr>
          </a:p>
          <a:p>
            <a:pPr marL="0" lvl="0" indent="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4250865" y="2175029"/>
            <a:ext cx="7361127" cy="51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9" name="Picture 4" descr="Analyzing Twitter Relationships in Python without an API | by Emre  Rençberoğlu | Towards Data Science">
            <a:extLst>
              <a:ext uri="{FF2B5EF4-FFF2-40B4-BE49-F238E27FC236}">
                <a16:creationId xmlns:a16="http://schemas.microsoft.com/office/drawing/2014/main" id="{F2F5CE36-4B54-4FD6-8C30-51B68F86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144" y="4491037"/>
            <a:ext cx="22383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12AE3D-A72C-42D0-985F-0057FC605BE8}"/>
              </a:ext>
            </a:extLst>
          </p:cNvPr>
          <p:cNvSpPr/>
          <p:nvPr/>
        </p:nvSpPr>
        <p:spPr>
          <a:xfrm>
            <a:off x="108155" y="136525"/>
            <a:ext cx="11995355" cy="876198"/>
          </a:xfrm>
          <a:prstGeom prst="roundRect">
            <a:avLst/>
          </a:prstGeom>
          <a:solidFill>
            <a:srgbClr val="00AC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NETWORK VISUALIZATION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D85889-C7B0-488A-81B7-15B25F7A8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84" y="1445342"/>
            <a:ext cx="5775813" cy="30081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638B1E-5E2B-41E9-ACBD-0BF0C0F49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950" y="3429000"/>
            <a:ext cx="5428230" cy="2670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64782A-6F53-4BDD-9C58-A46DC7EB576C}"/>
              </a:ext>
            </a:extLst>
          </p:cNvPr>
          <p:cNvSpPr txBox="1"/>
          <p:nvPr/>
        </p:nvSpPr>
        <p:spPr>
          <a:xfrm>
            <a:off x="550606" y="4729316"/>
            <a:ext cx="3883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Analysis – Complete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422E3-F930-4DC8-BFF1-F83D559236A7}"/>
              </a:ext>
            </a:extLst>
          </p:cNvPr>
          <p:cNvSpPr txBox="1"/>
          <p:nvPr/>
        </p:nvSpPr>
        <p:spPr>
          <a:xfrm>
            <a:off x="5302381" y="6268686"/>
            <a:ext cx="3883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Analysis – Top Influencer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353496-9394-42E1-8A9A-84206362F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060" y="1116953"/>
            <a:ext cx="4676227" cy="217250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EB14DA-A826-4476-A34A-230006171D99}"/>
              </a:ext>
            </a:extLst>
          </p:cNvPr>
          <p:cNvSpPr/>
          <p:nvPr/>
        </p:nvSpPr>
        <p:spPr>
          <a:xfrm>
            <a:off x="6452057" y="4188542"/>
            <a:ext cx="587840" cy="4227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457F47-C490-4A0D-91F2-F529934E5CE9}"/>
              </a:ext>
            </a:extLst>
          </p:cNvPr>
          <p:cNvCxnSpPr>
            <a:cxnSpLocks/>
          </p:cNvCxnSpPr>
          <p:nvPr/>
        </p:nvCxnSpPr>
        <p:spPr>
          <a:xfrm flipV="1">
            <a:off x="6452057" y="3259965"/>
            <a:ext cx="752003" cy="928577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D323E6-A437-4EF8-A967-820CA06042FB}"/>
              </a:ext>
            </a:extLst>
          </p:cNvPr>
          <p:cNvCxnSpPr>
            <a:cxnSpLocks/>
          </p:cNvCxnSpPr>
          <p:nvPr/>
        </p:nvCxnSpPr>
        <p:spPr>
          <a:xfrm flipV="1">
            <a:off x="7039897" y="3289462"/>
            <a:ext cx="4813219" cy="899081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762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12AE3D-A72C-42D0-985F-0057FC605BE8}"/>
              </a:ext>
            </a:extLst>
          </p:cNvPr>
          <p:cNvSpPr/>
          <p:nvPr/>
        </p:nvSpPr>
        <p:spPr>
          <a:xfrm>
            <a:off x="108155" y="136525"/>
            <a:ext cx="11995355" cy="876198"/>
          </a:xfrm>
          <a:prstGeom prst="roundRect">
            <a:avLst/>
          </a:prstGeom>
          <a:solidFill>
            <a:srgbClr val="00AC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BUSINESS STRATEGY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B51441D-D1E0-4F96-ACD5-3F9ACDB7FA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4567411"/>
              </p:ext>
            </p:extLst>
          </p:nvPr>
        </p:nvGraphicFramePr>
        <p:xfrm>
          <a:off x="1166760" y="1226028"/>
          <a:ext cx="973721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2477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20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4" name="Google Shape;174;p9"/>
          <p:cNvSpPr txBox="1"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175" name="Google Shape;175;p9"/>
          <p:cNvSpPr txBox="1"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</a:rPr>
              <a:t>All team members can take questions!</a:t>
            </a:r>
          </a:p>
        </p:txBody>
      </p:sp>
      <p:sp>
        <p:nvSpPr>
          <p:cNvPr id="176" name="Google Shape;176;p9"/>
          <p:cNvSpPr txBox="1">
            <a:spLocks noGrp="1"/>
          </p:cNvSpPr>
          <p:nvPr>
            <p:ph type="sldNum" idx="12"/>
          </p:nvPr>
        </p:nvSpPr>
        <p:spPr>
          <a:xfrm>
            <a:off x="10825930" y="6223702"/>
            <a:ext cx="570728" cy="31406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000" smtClean="0">
                <a:solidFill>
                  <a:srgbClr val="898989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en-US" sz="10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F5F24-E11B-4E27-8C5B-954ED6E787CD}"/>
              </a:ext>
            </a:extLst>
          </p:cNvPr>
          <p:cNvSpPr txBox="1"/>
          <p:nvPr/>
        </p:nvSpPr>
        <p:spPr>
          <a:xfrm>
            <a:off x="1179871" y="2376967"/>
            <a:ext cx="9271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Using twitter data to identify positive and negative influencers for Donald Trump, their topics of conversation and their network outreach.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12AE3D-A72C-42D0-985F-0057FC605BE8}"/>
              </a:ext>
            </a:extLst>
          </p:cNvPr>
          <p:cNvSpPr/>
          <p:nvPr/>
        </p:nvSpPr>
        <p:spPr>
          <a:xfrm>
            <a:off x="108155" y="136525"/>
            <a:ext cx="11995355" cy="876198"/>
          </a:xfrm>
          <a:prstGeom prst="roundRect">
            <a:avLst/>
          </a:prstGeom>
          <a:solidFill>
            <a:srgbClr val="00AC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PROJECT 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780571-570E-4C00-9F6F-8EC1606C04B4}"/>
              </a:ext>
            </a:extLst>
          </p:cNvPr>
          <p:cNvSpPr txBox="1"/>
          <p:nvPr/>
        </p:nvSpPr>
        <p:spPr>
          <a:xfrm>
            <a:off x="4070554" y="4741842"/>
            <a:ext cx="2035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TweetScraper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Tweepy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Silenium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NLTK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691818-073D-4DCA-9933-2C9A97E91ED9}"/>
              </a:ext>
            </a:extLst>
          </p:cNvPr>
          <p:cNvSpPr/>
          <p:nvPr/>
        </p:nvSpPr>
        <p:spPr>
          <a:xfrm>
            <a:off x="3490452" y="4085074"/>
            <a:ext cx="5378245" cy="34904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Tools and Packages Used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43DFDA-E1BB-428E-B235-35C228F205EB}"/>
              </a:ext>
            </a:extLst>
          </p:cNvPr>
          <p:cNvSpPr txBox="1"/>
          <p:nvPr/>
        </p:nvSpPr>
        <p:spPr>
          <a:xfrm>
            <a:off x="6575322" y="4741842"/>
            <a:ext cx="2035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Spacy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pyLDAvis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TextBlob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Gephi	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9" name="Google Shape;10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12AE3D-A72C-42D0-985F-0057FC605BE8}"/>
              </a:ext>
            </a:extLst>
          </p:cNvPr>
          <p:cNvSpPr/>
          <p:nvPr/>
        </p:nvSpPr>
        <p:spPr>
          <a:xfrm>
            <a:off x="108155" y="136525"/>
            <a:ext cx="11995355" cy="876198"/>
          </a:xfrm>
          <a:prstGeom prst="roundRect">
            <a:avLst/>
          </a:prstGeom>
          <a:solidFill>
            <a:srgbClr val="00AC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</p:txBody>
      </p:sp>
      <p:grpSp>
        <p:nvGrpSpPr>
          <p:cNvPr id="9" name="Google Shape;115;p3">
            <a:extLst>
              <a:ext uri="{FF2B5EF4-FFF2-40B4-BE49-F238E27FC236}">
                <a16:creationId xmlns:a16="http://schemas.microsoft.com/office/drawing/2014/main" id="{D7309898-15A2-4DBC-BB31-1C4B275B9048}"/>
              </a:ext>
            </a:extLst>
          </p:cNvPr>
          <p:cNvGrpSpPr/>
          <p:nvPr/>
        </p:nvGrpSpPr>
        <p:grpSpPr>
          <a:xfrm>
            <a:off x="684561" y="4299620"/>
            <a:ext cx="10505330" cy="815632"/>
            <a:chOff x="5134" y="1553450"/>
            <a:chExt cx="10505330" cy="1244437"/>
          </a:xfrm>
          <a:solidFill>
            <a:schemeClr val="bg1">
              <a:lumMod val="50000"/>
            </a:schemeClr>
          </a:solidFill>
        </p:grpSpPr>
        <p:sp>
          <p:nvSpPr>
            <p:cNvPr id="10" name="Google Shape;116;p3">
              <a:extLst>
                <a:ext uri="{FF2B5EF4-FFF2-40B4-BE49-F238E27FC236}">
                  <a16:creationId xmlns:a16="http://schemas.microsoft.com/office/drawing/2014/main" id="{F9BD7E36-3995-4C21-AA12-1E5EE983F546}"/>
                </a:ext>
              </a:extLst>
            </p:cNvPr>
            <p:cNvSpPr/>
            <p:nvPr/>
          </p:nvSpPr>
          <p:spPr>
            <a:xfrm>
              <a:off x="5134" y="1553450"/>
              <a:ext cx="1591716" cy="1244437"/>
            </a:xfrm>
            <a:prstGeom prst="roundRect">
              <a:avLst>
                <a:gd name="adj" fmla="val 10000"/>
              </a:avLst>
            </a:prstGeom>
            <a:grp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Google Shape;117;p3">
              <a:extLst>
                <a:ext uri="{FF2B5EF4-FFF2-40B4-BE49-F238E27FC236}">
                  <a16:creationId xmlns:a16="http://schemas.microsoft.com/office/drawing/2014/main" id="{31DC6639-DD4D-4C4C-9E61-F83891C05059}"/>
                </a:ext>
              </a:extLst>
            </p:cNvPr>
            <p:cNvSpPr txBox="1"/>
            <p:nvPr/>
          </p:nvSpPr>
          <p:spPr>
            <a:xfrm>
              <a:off x="41582" y="1589898"/>
              <a:ext cx="1518820" cy="117154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bg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Scrape Twitter</a:t>
              </a:r>
              <a:endParaRPr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Google Shape;118;p3">
              <a:extLst>
                <a:ext uri="{FF2B5EF4-FFF2-40B4-BE49-F238E27FC236}">
                  <a16:creationId xmlns:a16="http://schemas.microsoft.com/office/drawing/2014/main" id="{996B079A-5298-4390-8F22-1DFBA4C605A8}"/>
                </a:ext>
              </a:extLst>
            </p:cNvPr>
            <p:cNvSpPr/>
            <p:nvPr/>
          </p:nvSpPr>
          <p:spPr>
            <a:xfrm>
              <a:off x="1756023" y="1978296"/>
              <a:ext cx="337443" cy="394745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Google Shape;119;p3">
              <a:extLst>
                <a:ext uri="{FF2B5EF4-FFF2-40B4-BE49-F238E27FC236}">
                  <a16:creationId xmlns:a16="http://schemas.microsoft.com/office/drawing/2014/main" id="{04794B4A-843E-45CA-9655-41BC48E8652F}"/>
                </a:ext>
              </a:extLst>
            </p:cNvPr>
            <p:cNvSpPr txBox="1"/>
            <p:nvPr/>
          </p:nvSpPr>
          <p:spPr>
            <a:xfrm>
              <a:off x="1756023" y="2057245"/>
              <a:ext cx="236210" cy="23684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endParaRPr sz="1600" b="1" i="0" u="none" strike="noStrike" cap="none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4" name="Google Shape;120;p3">
              <a:extLst>
                <a:ext uri="{FF2B5EF4-FFF2-40B4-BE49-F238E27FC236}">
                  <a16:creationId xmlns:a16="http://schemas.microsoft.com/office/drawing/2014/main" id="{940608BB-1CC3-4025-8D8F-08600BB2AD7E}"/>
                </a:ext>
              </a:extLst>
            </p:cNvPr>
            <p:cNvSpPr/>
            <p:nvPr/>
          </p:nvSpPr>
          <p:spPr>
            <a:xfrm>
              <a:off x="2233538" y="1553450"/>
              <a:ext cx="1591716" cy="1244437"/>
            </a:xfrm>
            <a:prstGeom prst="roundRect">
              <a:avLst>
                <a:gd name="adj" fmla="val 10000"/>
              </a:avLst>
            </a:prstGeom>
            <a:grpFill/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Google Shape;121;p3">
              <a:extLst>
                <a:ext uri="{FF2B5EF4-FFF2-40B4-BE49-F238E27FC236}">
                  <a16:creationId xmlns:a16="http://schemas.microsoft.com/office/drawing/2014/main" id="{F9984F73-0D04-4C91-9BA8-BFFF18EDBA08}"/>
                </a:ext>
              </a:extLst>
            </p:cNvPr>
            <p:cNvSpPr txBox="1"/>
            <p:nvPr/>
          </p:nvSpPr>
          <p:spPr>
            <a:xfrm>
              <a:off x="2269986" y="1589898"/>
              <a:ext cx="1518820" cy="117154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bg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Influence Matrix</a:t>
              </a:r>
              <a:endParaRPr sz="1600" b="1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6" name="Google Shape;122;p3">
              <a:extLst>
                <a:ext uri="{FF2B5EF4-FFF2-40B4-BE49-F238E27FC236}">
                  <a16:creationId xmlns:a16="http://schemas.microsoft.com/office/drawing/2014/main" id="{A22D4568-1C9D-4E02-A6D4-EF07C1001226}"/>
                </a:ext>
              </a:extLst>
            </p:cNvPr>
            <p:cNvSpPr/>
            <p:nvPr/>
          </p:nvSpPr>
          <p:spPr>
            <a:xfrm>
              <a:off x="3984426" y="1978296"/>
              <a:ext cx="337443" cy="394745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Google Shape;123;p3">
              <a:extLst>
                <a:ext uri="{FF2B5EF4-FFF2-40B4-BE49-F238E27FC236}">
                  <a16:creationId xmlns:a16="http://schemas.microsoft.com/office/drawing/2014/main" id="{04258318-B485-40D0-ABD7-E1EB1985547A}"/>
                </a:ext>
              </a:extLst>
            </p:cNvPr>
            <p:cNvSpPr txBox="1"/>
            <p:nvPr/>
          </p:nvSpPr>
          <p:spPr>
            <a:xfrm>
              <a:off x="3984426" y="2057245"/>
              <a:ext cx="236210" cy="23684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endParaRPr sz="1600" b="1" i="0" u="none" strike="noStrike" cap="none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9" name="Google Shape;124;p3">
              <a:extLst>
                <a:ext uri="{FF2B5EF4-FFF2-40B4-BE49-F238E27FC236}">
                  <a16:creationId xmlns:a16="http://schemas.microsoft.com/office/drawing/2014/main" id="{3E4B85DE-A9B8-4580-986F-D40BB430BD01}"/>
                </a:ext>
              </a:extLst>
            </p:cNvPr>
            <p:cNvSpPr/>
            <p:nvPr/>
          </p:nvSpPr>
          <p:spPr>
            <a:xfrm>
              <a:off x="4461941" y="1553450"/>
              <a:ext cx="1591716" cy="1244437"/>
            </a:xfrm>
            <a:prstGeom prst="roundRect">
              <a:avLst>
                <a:gd name="adj" fmla="val 10000"/>
              </a:avLst>
            </a:prstGeom>
            <a:grp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Google Shape;125;p3">
              <a:extLst>
                <a:ext uri="{FF2B5EF4-FFF2-40B4-BE49-F238E27FC236}">
                  <a16:creationId xmlns:a16="http://schemas.microsoft.com/office/drawing/2014/main" id="{546F48A8-3487-42DC-9C14-0D39C45C87B4}"/>
                </a:ext>
              </a:extLst>
            </p:cNvPr>
            <p:cNvSpPr txBox="1"/>
            <p:nvPr/>
          </p:nvSpPr>
          <p:spPr>
            <a:xfrm>
              <a:off x="4498389" y="1589898"/>
              <a:ext cx="1518820" cy="117154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lnSpc>
                  <a:spcPct val="90000"/>
                </a:lnSpc>
                <a:buClr>
                  <a:schemeClr val="lt1"/>
                </a:buClr>
                <a:buSzPts val="1900"/>
                <a:buFont typeface="Calibri"/>
                <a:buNone/>
                <a:defRPr sz="1900">
                  <a:solidFill>
                    <a:schemeClr val="lt1"/>
                  </a:solidFill>
                  <a:latin typeface="Calibri"/>
                  <a:ea typeface="Calibri"/>
                  <a:cs typeface="Calibri"/>
                </a:defRPr>
              </a:lvl1pPr>
            </a:lstStyle>
            <a:p>
              <a:r>
                <a:rPr lang="en-U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Data Cleaning</a:t>
              </a:r>
              <a:endParaRPr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21" name="Google Shape;126;p3">
              <a:extLst>
                <a:ext uri="{FF2B5EF4-FFF2-40B4-BE49-F238E27FC236}">
                  <a16:creationId xmlns:a16="http://schemas.microsoft.com/office/drawing/2014/main" id="{213E9C2D-2317-43E7-ACEE-71DEF48AC3D9}"/>
                </a:ext>
              </a:extLst>
            </p:cNvPr>
            <p:cNvSpPr/>
            <p:nvPr/>
          </p:nvSpPr>
          <p:spPr>
            <a:xfrm>
              <a:off x="6212830" y="1978296"/>
              <a:ext cx="337443" cy="394745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Google Shape;127;p3">
              <a:extLst>
                <a:ext uri="{FF2B5EF4-FFF2-40B4-BE49-F238E27FC236}">
                  <a16:creationId xmlns:a16="http://schemas.microsoft.com/office/drawing/2014/main" id="{2913C7D4-FE6B-4A41-8E75-5939CA561B50}"/>
                </a:ext>
              </a:extLst>
            </p:cNvPr>
            <p:cNvSpPr txBox="1"/>
            <p:nvPr/>
          </p:nvSpPr>
          <p:spPr>
            <a:xfrm>
              <a:off x="6212830" y="2057245"/>
              <a:ext cx="236210" cy="23684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endParaRPr sz="1600" b="1" i="0" u="none" strike="noStrike" cap="none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23" name="Google Shape;128;p3">
              <a:extLst>
                <a:ext uri="{FF2B5EF4-FFF2-40B4-BE49-F238E27FC236}">
                  <a16:creationId xmlns:a16="http://schemas.microsoft.com/office/drawing/2014/main" id="{2FA222E2-93B9-424F-9452-C9112D6EDA85}"/>
                </a:ext>
              </a:extLst>
            </p:cNvPr>
            <p:cNvSpPr/>
            <p:nvPr/>
          </p:nvSpPr>
          <p:spPr>
            <a:xfrm>
              <a:off x="6690345" y="1553450"/>
              <a:ext cx="1591716" cy="1244437"/>
            </a:xfrm>
            <a:prstGeom prst="roundRect">
              <a:avLst>
                <a:gd name="adj" fmla="val 10000"/>
              </a:avLst>
            </a:prstGeom>
            <a:grp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Google Shape;129;p3">
              <a:extLst>
                <a:ext uri="{FF2B5EF4-FFF2-40B4-BE49-F238E27FC236}">
                  <a16:creationId xmlns:a16="http://schemas.microsoft.com/office/drawing/2014/main" id="{931718C0-5F0E-4D3F-9266-6B6527E9AE39}"/>
                </a:ext>
              </a:extLst>
            </p:cNvPr>
            <p:cNvSpPr txBox="1"/>
            <p:nvPr/>
          </p:nvSpPr>
          <p:spPr>
            <a:xfrm>
              <a:off x="6726793" y="1589898"/>
              <a:ext cx="1518820" cy="117154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bg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Topic Modeling</a:t>
              </a:r>
              <a:endParaRPr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Google Shape;130;p3">
              <a:extLst>
                <a:ext uri="{FF2B5EF4-FFF2-40B4-BE49-F238E27FC236}">
                  <a16:creationId xmlns:a16="http://schemas.microsoft.com/office/drawing/2014/main" id="{51A473EE-1E4B-40CA-958F-9D28640C656E}"/>
                </a:ext>
              </a:extLst>
            </p:cNvPr>
            <p:cNvSpPr/>
            <p:nvPr/>
          </p:nvSpPr>
          <p:spPr>
            <a:xfrm>
              <a:off x="8441233" y="1978296"/>
              <a:ext cx="337443" cy="394745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Google Shape;131;p3">
              <a:extLst>
                <a:ext uri="{FF2B5EF4-FFF2-40B4-BE49-F238E27FC236}">
                  <a16:creationId xmlns:a16="http://schemas.microsoft.com/office/drawing/2014/main" id="{39D2C9EE-A665-42E7-8195-31B58BF92EBC}"/>
                </a:ext>
              </a:extLst>
            </p:cNvPr>
            <p:cNvSpPr txBox="1"/>
            <p:nvPr/>
          </p:nvSpPr>
          <p:spPr>
            <a:xfrm>
              <a:off x="8441233" y="2057245"/>
              <a:ext cx="236210" cy="23684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endParaRPr sz="1600" b="1" i="0" u="none" strike="noStrike" cap="none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27" name="Google Shape;132;p3">
              <a:extLst>
                <a:ext uri="{FF2B5EF4-FFF2-40B4-BE49-F238E27FC236}">
                  <a16:creationId xmlns:a16="http://schemas.microsoft.com/office/drawing/2014/main" id="{A0CFFA3E-12EE-4B52-9290-11B1F7A4CEAD}"/>
                </a:ext>
              </a:extLst>
            </p:cNvPr>
            <p:cNvSpPr/>
            <p:nvPr/>
          </p:nvSpPr>
          <p:spPr>
            <a:xfrm>
              <a:off x="8918748" y="1553450"/>
              <a:ext cx="1591716" cy="1244437"/>
            </a:xfrm>
            <a:prstGeom prst="roundRect">
              <a:avLst>
                <a:gd name="adj" fmla="val 10000"/>
              </a:avLst>
            </a:prstGeom>
            <a:grp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Google Shape;133;p3">
              <a:extLst>
                <a:ext uri="{FF2B5EF4-FFF2-40B4-BE49-F238E27FC236}">
                  <a16:creationId xmlns:a16="http://schemas.microsoft.com/office/drawing/2014/main" id="{AB0DEBDA-8E2F-4044-8E42-AEE04E6E4014}"/>
                </a:ext>
              </a:extLst>
            </p:cNvPr>
            <p:cNvSpPr txBox="1"/>
            <p:nvPr/>
          </p:nvSpPr>
          <p:spPr>
            <a:xfrm>
              <a:off x="8955196" y="1589898"/>
              <a:ext cx="1518820" cy="117154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bg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Sentiment Analysis</a:t>
              </a:r>
              <a:endParaRPr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ADA2C41-95E2-4925-BDB9-55DF5B8F7BBC}"/>
              </a:ext>
            </a:extLst>
          </p:cNvPr>
          <p:cNvSpPr/>
          <p:nvPr/>
        </p:nvSpPr>
        <p:spPr>
          <a:xfrm>
            <a:off x="3858168" y="1453953"/>
            <a:ext cx="4158117" cy="34904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Methodology</a:t>
            </a:r>
          </a:p>
        </p:txBody>
      </p:sp>
      <p:grpSp>
        <p:nvGrpSpPr>
          <p:cNvPr id="31" name="Google Shape;115;p3">
            <a:extLst>
              <a:ext uri="{FF2B5EF4-FFF2-40B4-BE49-F238E27FC236}">
                <a16:creationId xmlns:a16="http://schemas.microsoft.com/office/drawing/2014/main" id="{88A57611-D466-4B72-BECD-AC1532589211}"/>
              </a:ext>
            </a:extLst>
          </p:cNvPr>
          <p:cNvGrpSpPr/>
          <p:nvPr/>
        </p:nvGrpSpPr>
        <p:grpSpPr>
          <a:xfrm>
            <a:off x="1774544" y="2278420"/>
            <a:ext cx="8276927" cy="815632"/>
            <a:chOff x="5134" y="1553450"/>
            <a:chExt cx="8276927" cy="1244437"/>
          </a:xfrm>
          <a:solidFill>
            <a:schemeClr val="bg1">
              <a:lumMod val="75000"/>
            </a:schemeClr>
          </a:solidFill>
        </p:grpSpPr>
        <p:sp>
          <p:nvSpPr>
            <p:cNvPr id="32" name="Google Shape;116;p3">
              <a:extLst>
                <a:ext uri="{FF2B5EF4-FFF2-40B4-BE49-F238E27FC236}">
                  <a16:creationId xmlns:a16="http://schemas.microsoft.com/office/drawing/2014/main" id="{28420E35-0029-4660-A346-FFEA0D97538D}"/>
                </a:ext>
              </a:extLst>
            </p:cNvPr>
            <p:cNvSpPr/>
            <p:nvPr/>
          </p:nvSpPr>
          <p:spPr>
            <a:xfrm>
              <a:off x="5134" y="1553450"/>
              <a:ext cx="1591716" cy="1244437"/>
            </a:xfrm>
            <a:prstGeom prst="roundRect">
              <a:avLst>
                <a:gd name="adj" fmla="val 10000"/>
              </a:avLst>
            </a:prstGeom>
            <a:grp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Google Shape;117;p3">
              <a:extLst>
                <a:ext uri="{FF2B5EF4-FFF2-40B4-BE49-F238E27FC236}">
                  <a16:creationId xmlns:a16="http://schemas.microsoft.com/office/drawing/2014/main" id="{B95483B9-76A8-415B-90DF-C940DE387A56}"/>
                </a:ext>
              </a:extLst>
            </p:cNvPr>
            <p:cNvSpPr txBox="1"/>
            <p:nvPr/>
          </p:nvSpPr>
          <p:spPr>
            <a:xfrm>
              <a:off x="41582" y="1589898"/>
              <a:ext cx="1518820" cy="117154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Business Objective Breakdown</a:t>
              </a:r>
              <a:endParaRPr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Google Shape;118;p3">
              <a:extLst>
                <a:ext uri="{FF2B5EF4-FFF2-40B4-BE49-F238E27FC236}">
                  <a16:creationId xmlns:a16="http://schemas.microsoft.com/office/drawing/2014/main" id="{8B8E8D07-9C5E-4F79-A162-3B04AAECC31F}"/>
                </a:ext>
              </a:extLst>
            </p:cNvPr>
            <p:cNvSpPr/>
            <p:nvPr/>
          </p:nvSpPr>
          <p:spPr>
            <a:xfrm>
              <a:off x="1756023" y="1978296"/>
              <a:ext cx="337443" cy="394745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Google Shape;119;p3">
              <a:extLst>
                <a:ext uri="{FF2B5EF4-FFF2-40B4-BE49-F238E27FC236}">
                  <a16:creationId xmlns:a16="http://schemas.microsoft.com/office/drawing/2014/main" id="{2D66347C-EFEE-4F34-99E8-7CC0DAA92A0E}"/>
                </a:ext>
              </a:extLst>
            </p:cNvPr>
            <p:cNvSpPr txBox="1"/>
            <p:nvPr/>
          </p:nvSpPr>
          <p:spPr>
            <a:xfrm>
              <a:off x="1756023" y="2057245"/>
              <a:ext cx="236210" cy="23684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endParaRPr sz="1600" b="1" i="0" u="none" strike="noStrike" cap="none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36" name="Google Shape;120;p3">
              <a:extLst>
                <a:ext uri="{FF2B5EF4-FFF2-40B4-BE49-F238E27FC236}">
                  <a16:creationId xmlns:a16="http://schemas.microsoft.com/office/drawing/2014/main" id="{9D9C9CFC-8345-4D1B-8D35-F68B8A0B7AAB}"/>
                </a:ext>
              </a:extLst>
            </p:cNvPr>
            <p:cNvSpPr/>
            <p:nvPr/>
          </p:nvSpPr>
          <p:spPr>
            <a:xfrm>
              <a:off x="2233538" y="1553450"/>
              <a:ext cx="1591716" cy="1244437"/>
            </a:xfrm>
            <a:prstGeom prst="roundRect">
              <a:avLst>
                <a:gd name="adj" fmla="val 10000"/>
              </a:avLst>
            </a:prstGeom>
            <a:grpFill/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Google Shape;121;p3">
              <a:extLst>
                <a:ext uri="{FF2B5EF4-FFF2-40B4-BE49-F238E27FC236}">
                  <a16:creationId xmlns:a16="http://schemas.microsoft.com/office/drawing/2014/main" id="{6A0380A5-49FD-45DF-8A74-8EE05599D43F}"/>
                </a:ext>
              </a:extLst>
            </p:cNvPr>
            <p:cNvSpPr txBox="1"/>
            <p:nvPr/>
          </p:nvSpPr>
          <p:spPr>
            <a:xfrm>
              <a:off x="2269986" y="1589898"/>
              <a:ext cx="1518820" cy="117154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Technical Analysis</a:t>
              </a:r>
              <a:endParaRPr sz="16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38" name="Google Shape;122;p3">
              <a:extLst>
                <a:ext uri="{FF2B5EF4-FFF2-40B4-BE49-F238E27FC236}">
                  <a16:creationId xmlns:a16="http://schemas.microsoft.com/office/drawing/2014/main" id="{AFCBACD8-D5BA-45FF-BC39-83F4489B0D40}"/>
                </a:ext>
              </a:extLst>
            </p:cNvPr>
            <p:cNvSpPr/>
            <p:nvPr/>
          </p:nvSpPr>
          <p:spPr>
            <a:xfrm>
              <a:off x="3984426" y="1978296"/>
              <a:ext cx="337443" cy="394745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Google Shape;123;p3">
              <a:extLst>
                <a:ext uri="{FF2B5EF4-FFF2-40B4-BE49-F238E27FC236}">
                  <a16:creationId xmlns:a16="http://schemas.microsoft.com/office/drawing/2014/main" id="{68AE9E7F-6718-4E90-86B9-911327A448DE}"/>
                </a:ext>
              </a:extLst>
            </p:cNvPr>
            <p:cNvSpPr txBox="1"/>
            <p:nvPr/>
          </p:nvSpPr>
          <p:spPr>
            <a:xfrm>
              <a:off x="3984426" y="2057245"/>
              <a:ext cx="236210" cy="23684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endParaRPr sz="1600" b="1" i="0" u="none" strike="noStrike" cap="none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40" name="Google Shape;124;p3">
              <a:extLst>
                <a:ext uri="{FF2B5EF4-FFF2-40B4-BE49-F238E27FC236}">
                  <a16:creationId xmlns:a16="http://schemas.microsoft.com/office/drawing/2014/main" id="{894F6DAE-7EBD-4F7E-BEBD-6209AD289A84}"/>
                </a:ext>
              </a:extLst>
            </p:cNvPr>
            <p:cNvSpPr/>
            <p:nvPr/>
          </p:nvSpPr>
          <p:spPr>
            <a:xfrm>
              <a:off x="4461941" y="1553450"/>
              <a:ext cx="1591716" cy="1244437"/>
            </a:xfrm>
            <a:prstGeom prst="roundRect">
              <a:avLst>
                <a:gd name="adj" fmla="val 10000"/>
              </a:avLst>
            </a:prstGeom>
            <a:grp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Google Shape;125;p3">
              <a:extLst>
                <a:ext uri="{FF2B5EF4-FFF2-40B4-BE49-F238E27FC236}">
                  <a16:creationId xmlns:a16="http://schemas.microsoft.com/office/drawing/2014/main" id="{2C70CECB-37DA-4FF5-8C9E-084D3C231814}"/>
                </a:ext>
              </a:extLst>
            </p:cNvPr>
            <p:cNvSpPr txBox="1"/>
            <p:nvPr/>
          </p:nvSpPr>
          <p:spPr>
            <a:xfrm>
              <a:off x="4498389" y="1589898"/>
              <a:ext cx="1518820" cy="117154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Network Visualization</a:t>
              </a:r>
              <a:endParaRPr sz="16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42" name="Google Shape;126;p3">
              <a:extLst>
                <a:ext uri="{FF2B5EF4-FFF2-40B4-BE49-F238E27FC236}">
                  <a16:creationId xmlns:a16="http://schemas.microsoft.com/office/drawing/2014/main" id="{565265E3-B46B-4D3A-97E5-E38171577F16}"/>
                </a:ext>
              </a:extLst>
            </p:cNvPr>
            <p:cNvSpPr/>
            <p:nvPr/>
          </p:nvSpPr>
          <p:spPr>
            <a:xfrm>
              <a:off x="6212830" y="1978296"/>
              <a:ext cx="337443" cy="394745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Google Shape;127;p3">
              <a:extLst>
                <a:ext uri="{FF2B5EF4-FFF2-40B4-BE49-F238E27FC236}">
                  <a16:creationId xmlns:a16="http://schemas.microsoft.com/office/drawing/2014/main" id="{7447CC97-2588-49D9-8BEA-1E0EEFA42C8A}"/>
                </a:ext>
              </a:extLst>
            </p:cNvPr>
            <p:cNvSpPr txBox="1"/>
            <p:nvPr/>
          </p:nvSpPr>
          <p:spPr>
            <a:xfrm>
              <a:off x="6212830" y="2057245"/>
              <a:ext cx="236210" cy="23684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endParaRPr sz="1600" b="1" i="0" u="none" strike="noStrike" cap="none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44" name="Google Shape;128;p3">
              <a:extLst>
                <a:ext uri="{FF2B5EF4-FFF2-40B4-BE49-F238E27FC236}">
                  <a16:creationId xmlns:a16="http://schemas.microsoft.com/office/drawing/2014/main" id="{7CD4EA06-9808-4084-99E4-7710BC518C33}"/>
                </a:ext>
              </a:extLst>
            </p:cNvPr>
            <p:cNvSpPr/>
            <p:nvPr/>
          </p:nvSpPr>
          <p:spPr>
            <a:xfrm>
              <a:off x="6690345" y="1553450"/>
              <a:ext cx="1591716" cy="1244437"/>
            </a:xfrm>
            <a:prstGeom prst="roundRect">
              <a:avLst>
                <a:gd name="adj" fmla="val 10000"/>
              </a:avLst>
            </a:prstGeom>
            <a:grp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Google Shape;129;p3">
              <a:extLst>
                <a:ext uri="{FF2B5EF4-FFF2-40B4-BE49-F238E27FC236}">
                  <a16:creationId xmlns:a16="http://schemas.microsoft.com/office/drawing/2014/main" id="{C84469C9-0594-4253-89B2-4528B659BC22}"/>
                </a:ext>
              </a:extLst>
            </p:cNvPr>
            <p:cNvSpPr txBox="1"/>
            <p:nvPr/>
          </p:nvSpPr>
          <p:spPr>
            <a:xfrm>
              <a:off x="6726793" y="1589898"/>
              <a:ext cx="1518820" cy="117154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Observations and Strategies</a:t>
              </a:r>
              <a:endParaRPr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EAE185-A631-47DE-9C85-17E13D42D9DF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480419" y="3094052"/>
            <a:ext cx="2558977" cy="12055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3AAECD6-251B-4748-8756-B6EE6B474D0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558216" y="3094052"/>
            <a:ext cx="4835817" cy="12294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134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9" name="Google Shape;10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12AE3D-A72C-42D0-985F-0057FC605BE8}"/>
              </a:ext>
            </a:extLst>
          </p:cNvPr>
          <p:cNvSpPr/>
          <p:nvPr/>
        </p:nvSpPr>
        <p:spPr>
          <a:xfrm>
            <a:off x="108155" y="136525"/>
            <a:ext cx="11995355" cy="876198"/>
          </a:xfrm>
          <a:prstGeom prst="roundRect">
            <a:avLst/>
          </a:prstGeom>
          <a:solidFill>
            <a:srgbClr val="00AC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DATA SCRAPING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D8956-FCAF-44C7-9A1C-7608F4F84889}"/>
              </a:ext>
            </a:extLst>
          </p:cNvPr>
          <p:cNvSpPr txBox="1"/>
          <p:nvPr/>
        </p:nvSpPr>
        <p:spPr>
          <a:xfrm>
            <a:off x="3598605" y="1607985"/>
            <a:ext cx="2700479" cy="260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Tools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GetOldTweets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TweetScraper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Tweepy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Silenium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EF0BA1-AE5E-46DA-9A0C-3C5AA3091148}"/>
              </a:ext>
            </a:extLst>
          </p:cNvPr>
          <p:cNvSpPr txBox="1"/>
          <p:nvPr/>
        </p:nvSpPr>
        <p:spPr>
          <a:xfrm>
            <a:off x="6838335" y="1607985"/>
            <a:ext cx="4075471" cy="260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Tweet Filters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Date – Last 6 months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Mention- Donald Trump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Minimum likes/ retweets/ comments (100)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Author Details using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Tweepy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5C429-E349-4D44-92C5-D8D6E25C9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945" y="4457917"/>
            <a:ext cx="9220999" cy="1798476"/>
          </a:xfrm>
          <a:prstGeom prst="rect">
            <a:avLst/>
          </a:prstGeom>
        </p:spPr>
      </p:pic>
      <p:pic>
        <p:nvPicPr>
          <p:cNvPr id="1028" name="Picture 4" descr="Trump's tax revelation could tarnish image that fueled rise">
            <a:extLst>
              <a:ext uri="{FF2B5EF4-FFF2-40B4-BE49-F238E27FC236}">
                <a16:creationId xmlns:a16="http://schemas.microsoft.com/office/drawing/2014/main" id="{6C2FB824-DCEE-4D36-917C-F6AE43A2F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7" y="1779653"/>
            <a:ext cx="2619375" cy="247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FFDF24-4FA8-4285-8476-5D97BCD8109C}"/>
              </a:ext>
            </a:extLst>
          </p:cNvPr>
          <p:cNvSpPr txBox="1"/>
          <p:nvPr/>
        </p:nvSpPr>
        <p:spPr>
          <a:xfrm>
            <a:off x="1122399" y="1855041"/>
            <a:ext cx="1936955" cy="30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 Many Tweets</a:t>
            </a:r>
          </a:p>
        </p:txBody>
      </p:sp>
    </p:spTree>
    <p:extLst>
      <p:ext uri="{BB962C8B-B14F-4D97-AF65-F5344CB8AC3E}">
        <p14:creationId xmlns:p14="http://schemas.microsoft.com/office/powerpoint/2010/main" val="2813367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07EA9FA-A92C-4D71-9D45-001717178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500" y="1004193"/>
            <a:ext cx="4845009" cy="412578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12AE3D-A72C-42D0-985F-0057FC605BE8}"/>
              </a:ext>
            </a:extLst>
          </p:cNvPr>
          <p:cNvSpPr/>
          <p:nvPr/>
        </p:nvSpPr>
        <p:spPr>
          <a:xfrm>
            <a:off x="108155" y="136525"/>
            <a:ext cx="11995355" cy="876198"/>
          </a:xfrm>
          <a:prstGeom prst="roundRect">
            <a:avLst/>
          </a:prstGeom>
          <a:solidFill>
            <a:srgbClr val="00AC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INFLUENCE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A89644-A6B0-4D06-B113-A72A1AFC38CD}"/>
              </a:ext>
            </a:extLst>
          </p:cNvPr>
          <p:cNvSpPr txBox="1"/>
          <p:nvPr/>
        </p:nvSpPr>
        <p:spPr>
          <a:xfrm>
            <a:off x="776747" y="1666979"/>
            <a:ext cx="2700479" cy="3462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u="sng" dirty="0"/>
              <a:t>Factors</a:t>
            </a:r>
          </a:p>
          <a:p>
            <a:pPr marL="285750" lvl="3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Tweet Count</a:t>
            </a:r>
          </a:p>
          <a:p>
            <a:pPr marL="285750" lvl="3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Average Likes</a:t>
            </a:r>
          </a:p>
          <a:p>
            <a:pPr marL="285750" lvl="3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Average Comments</a:t>
            </a:r>
          </a:p>
          <a:p>
            <a:pPr marL="285750" lvl="3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Average Retweets</a:t>
            </a:r>
          </a:p>
          <a:p>
            <a:pPr marL="285750" lvl="3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Followers Count</a:t>
            </a:r>
          </a:p>
          <a:p>
            <a:pPr marL="285750" lvl="3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Account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DBB2D4-DBC3-41DC-A841-B1AD53959F6B}"/>
              </a:ext>
            </a:extLst>
          </p:cNvPr>
          <p:cNvSpPr txBox="1"/>
          <p:nvPr/>
        </p:nvSpPr>
        <p:spPr>
          <a:xfrm>
            <a:off x="3575549" y="5038652"/>
            <a:ext cx="3752704" cy="108605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0" dirty="0"/>
              <a:t>0.4*</a:t>
            </a:r>
            <a:r>
              <a:rPr lang="en-US" sz="1200" b="0" dirty="0" err="1"/>
              <a:t>Tweet_Count</a:t>
            </a:r>
            <a:r>
              <a:rPr lang="en-US" sz="1200" b="0" dirty="0"/>
              <a:t> + 0.05*</a:t>
            </a:r>
            <a:r>
              <a:rPr lang="en-US" sz="1200" b="0" dirty="0" err="1"/>
              <a:t>Average_Likes</a:t>
            </a:r>
            <a:endParaRPr lang="en-US" sz="1200" b="0" dirty="0"/>
          </a:p>
          <a:p>
            <a:pPr algn="l"/>
            <a:r>
              <a:rPr lang="en-US" sz="1200" b="0" dirty="0"/>
              <a:t>+ 0.15*</a:t>
            </a:r>
            <a:r>
              <a:rPr lang="en-US" sz="1200" b="0" dirty="0" err="1"/>
              <a:t>Average_comments</a:t>
            </a:r>
            <a:r>
              <a:rPr lang="en-US" sz="1200" b="0" dirty="0"/>
              <a:t> </a:t>
            </a:r>
          </a:p>
          <a:p>
            <a:pPr algn="l"/>
            <a:r>
              <a:rPr lang="en-US" sz="1200" b="0" dirty="0"/>
              <a:t>+ 0.2*</a:t>
            </a:r>
            <a:r>
              <a:rPr lang="en-US" sz="1200" b="0" dirty="0" err="1"/>
              <a:t>Average_retweets</a:t>
            </a:r>
            <a:r>
              <a:rPr lang="en-US" sz="1200" b="0" dirty="0"/>
              <a:t> 		</a:t>
            </a:r>
          </a:p>
          <a:p>
            <a:pPr algn="l"/>
            <a:r>
              <a:rPr lang="en-US" sz="1200" b="0" dirty="0"/>
              <a:t>+ 0.05*</a:t>
            </a:r>
            <a:r>
              <a:rPr lang="en-US" sz="1200" b="0" dirty="0" err="1"/>
              <a:t>Followers_Count</a:t>
            </a:r>
            <a:r>
              <a:rPr lang="en-US" sz="1200" b="0" dirty="0"/>
              <a:t> </a:t>
            </a:r>
          </a:p>
          <a:p>
            <a:pPr algn="l"/>
            <a:r>
              <a:rPr lang="en-US" sz="1200" b="0" dirty="0"/>
              <a:t>+ .05*</a:t>
            </a:r>
            <a:r>
              <a:rPr lang="en-US" sz="1200" b="0" dirty="0" err="1"/>
              <a:t>new_author</a:t>
            </a:r>
            <a:r>
              <a:rPr lang="en-US" sz="1200" b="0" dirty="0"/>
              <a:t>['Verified']</a:t>
            </a:r>
          </a:p>
        </p:txBody>
      </p:sp>
      <p:pic>
        <p:nvPicPr>
          <p:cNvPr id="7" name="Graphic 6" descr="Factory">
            <a:extLst>
              <a:ext uri="{FF2B5EF4-FFF2-40B4-BE49-F238E27FC236}">
                <a16:creationId xmlns:a16="http://schemas.microsoft.com/office/drawing/2014/main" id="{0EF8A55F-0379-4F15-9DAD-ADF03FE1F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6747" y="1347019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12BAF9-138D-4E55-8E01-06A06818E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794" y="2597824"/>
            <a:ext cx="2700479" cy="22091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F33C4B-3E19-4E91-A5DC-1992D82F92A5}"/>
              </a:ext>
            </a:extLst>
          </p:cNvPr>
          <p:cNvSpPr txBox="1"/>
          <p:nvPr/>
        </p:nvSpPr>
        <p:spPr>
          <a:xfrm>
            <a:off x="3495039" y="6202461"/>
            <a:ext cx="3719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Challenge: Max People with 1-5 Tweets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FEA82E-B2A9-4FAD-976D-96228AB94603}"/>
              </a:ext>
            </a:extLst>
          </p:cNvPr>
          <p:cNvSpPr txBox="1"/>
          <p:nvPr/>
        </p:nvSpPr>
        <p:spPr>
          <a:xfrm>
            <a:off x="7886233" y="5038651"/>
            <a:ext cx="3752704" cy="10860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   0.6*</a:t>
            </a:r>
            <a:r>
              <a:rPr lang="en-US" sz="1200" dirty="0" err="1">
                <a:solidFill>
                  <a:schemeClr val="bg1"/>
                </a:solidFill>
              </a:rPr>
              <a:t>Tweet_Count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+ 0.05*</a:t>
            </a:r>
            <a:r>
              <a:rPr lang="en-US" sz="1200" dirty="0" err="1">
                <a:solidFill>
                  <a:schemeClr val="bg1"/>
                </a:solidFill>
              </a:rPr>
              <a:t>Average_Likes</a:t>
            </a:r>
            <a:endParaRPr lang="en-US" sz="1200" dirty="0">
              <a:solidFill>
                <a:schemeClr val="bg1"/>
              </a:solidFill>
            </a:endParaRP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+ 0.2*</a:t>
            </a:r>
            <a:r>
              <a:rPr lang="en-US" sz="1200" dirty="0" err="1">
                <a:solidFill>
                  <a:schemeClr val="bg1"/>
                </a:solidFill>
              </a:rPr>
              <a:t>Average_comments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+ 0.05*</a:t>
            </a:r>
            <a:r>
              <a:rPr lang="en-US" sz="1200" dirty="0" err="1">
                <a:solidFill>
                  <a:schemeClr val="bg1"/>
                </a:solidFill>
              </a:rPr>
              <a:t>Average_retweets</a:t>
            </a:r>
            <a:r>
              <a:rPr lang="en-US" sz="1200" dirty="0">
                <a:solidFill>
                  <a:schemeClr val="bg1"/>
                </a:solidFill>
              </a:rPr>
              <a:t> 		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+ 0.1*</a:t>
            </a:r>
            <a:r>
              <a:rPr lang="en-US" sz="1200" dirty="0" err="1">
                <a:solidFill>
                  <a:schemeClr val="bg1"/>
                </a:solidFill>
              </a:rPr>
              <a:t>new_author</a:t>
            </a:r>
            <a:r>
              <a:rPr lang="en-US" sz="1200" dirty="0">
                <a:solidFill>
                  <a:schemeClr val="bg1"/>
                </a:solidFill>
              </a:rPr>
              <a:t>['Verified']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806D75-02F7-4E53-988F-0AF7BB9A5D10}"/>
              </a:ext>
            </a:extLst>
          </p:cNvPr>
          <p:cNvSpPr txBox="1"/>
          <p:nvPr/>
        </p:nvSpPr>
        <p:spPr>
          <a:xfrm>
            <a:off x="7842757" y="6149858"/>
            <a:ext cx="3719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Final – Some have 1 tweet but high reach</a:t>
            </a:r>
          </a:p>
        </p:txBody>
      </p:sp>
    </p:spTree>
    <p:extLst>
      <p:ext uri="{BB962C8B-B14F-4D97-AF65-F5344CB8AC3E}">
        <p14:creationId xmlns:p14="http://schemas.microsoft.com/office/powerpoint/2010/main" val="215361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12AE3D-A72C-42D0-985F-0057FC605BE8}"/>
              </a:ext>
            </a:extLst>
          </p:cNvPr>
          <p:cNvSpPr/>
          <p:nvPr/>
        </p:nvSpPr>
        <p:spPr>
          <a:xfrm>
            <a:off x="108155" y="136525"/>
            <a:ext cx="11995355" cy="876198"/>
          </a:xfrm>
          <a:prstGeom prst="roundRect">
            <a:avLst/>
          </a:prstGeom>
          <a:solidFill>
            <a:srgbClr val="00AC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DATA CLEANING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DAA771-671F-4AB5-BEE9-19E67E044C0D}"/>
              </a:ext>
            </a:extLst>
          </p:cNvPr>
          <p:cNvSpPr txBox="1"/>
          <p:nvPr/>
        </p:nvSpPr>
        <p:spPr>
          <a:xfrm>
            <a:off x="776747" y="1666979"/>
            <a:ext cx="2700479" cy="4078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u="sng" dirty="0"/>
              <a:t>Parameters</a:t>
            </a:r>
            <a:endParaRPr lang="en-US" sz="1800" b="1" u="sng" dirty="0"/>
          </a:p>
          <a:p>
            <a:pPr marL="285750" lvl="3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Link Removal</a:t>
            </a:r>
          </a:p>
          <a:p>
            <a:pPr marL="285750" lvl="3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Extract Mentions</a:t>
            </a:r>
          </a:p>
          <a:p>
            <a:pPr marL="285750" lvl="3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Special Characters</a:t>
            </a:r>
          </a:p>
          <a:p>
            <a:pPr marL="285750" lvl="3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err="1"/>
              <a:t>Stopwords</a:t>
            </a:r>
            <a:endParaRPr lang="en-US" sz="1600" dirty="0"/>
          </a:p>
          <a:p>
            <a:pPr marL="285750" lvl="3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Lemmatization</a:t>
            </a:r>
          </a:p>
          <a:p>
            <a:pPr marL="285750" lvl="3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Non English Words</a:t>
            </a:r>
          </a:p>
          <a:p>
            <a:pPr marL="285750" lvl="3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Integer Formatting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A2563D-5008-447F-9B1C-45EAA26E0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575" y="1463779"/>
            <a:ext cx="4923502" cy="49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9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46EE5E-521E-45DD-BA73-95DBDBC9B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261" y="917846"/>
            <a:ext cx="5640623" cy="3174191"/>
          </a:xfrm>
          <a:prstGeom prst="rect">
            <a:avLst/>
          </a:prstGeom>
        </p:spPr>
      </p:pic>
      <p:sp>
        <p:nvSpPr>
          <p:cNvPr id="100" name="Google Shape;100;p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12AE3D-A72C-42D0-985F-0057FC605BE8}"/>
              </a:ext>
            </a:extLst>
          </p:cNvPr>
          <p:cNvSpPr/>
          <p:nvPr/>
        </p:nvSpPr>
        <p:spPr>
          <a:xfrm>
            <a:off x="108155" y="136525"/>
            <a:ext cx="11995355" cy="876198"/>
          </a:xfrm>
          <a:prstGeom prst="roundRect">
            <a:avLst/>
          </a:prstGeom>
          <a:solidFill>
            <a:srgbClr val="00AC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TOPIC MODELING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C5223D28-2F61-4D56-8FD9-305B7ABE0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590436"/>
              </p:ext>
            </p:extLst>
          </p:nvPr>
        </p:nvGraphicFramePr>
        <p:xfrm>
          <a:off x="485057" y="4193637"/>
          <a:ext cx="1124154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84">
                  <a:extLst>
                    <a:ext uri="{9D8B030D-6E8A-4147-A177-3AD203B41FA5}">
                      <a16:colId xmlns:a16="http://schemas.microsoft.com/office/drawing/2014/main" val="1095900750"/>
                    </a:ext>
                  </a:extLst>
                </a:gridCol>
                <a:gridCol w="5000368">
                  <a:extLst>
                    <a:ext uri="{9D8B030D-6E8A-4147-A177-3AD203B41FA5}">
                      <a16:colId xmlns:a16="http://schemas.microsoft.com/office/drawing/2014/main" val="1567614520"/>
                    </a:ext>
                  </a:extLst>
                </a:gridCol>
                <a:gridCol w="4296697">
                  <a:extLst>
                    <a:ext uri="{9D8B030D-6E8A-4147-A177-3AD203B41FA5}">
                      <a16:colId xmlns:a16="http://schemas.microsoft.com/office/drawing/2014/main" val="2271746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Author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Words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0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GopChairWoman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Shut, page, already, ramp, investigation, speech, text, lift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Investigation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071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Tedleiu</a:t>
                      </a:r>
                      <a:endParaRPr lang="en-US" dirty="0"/>
                    </a:p>
                  </a:txBody>
                  <a:tcPr anchor="ctr">
                    <a:solidFill>
                      <a:schemeClr val="accent5">
                        <a:lumMod val="75000"/>
                        <a:alpha val="5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Black, night, take, women, military, life, justice, city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  <a:alpha val="5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Justice, </a:t>
                      </a:r>
                      <a:r>
                        <a:rPr lang="en-US" sz="1800" dirty="0"/>
                        <a:t>??</a:t>
                      </a:r>
                      <a:endParaRPr lang="en-US" dirty="0"/>
                    </a:p>
                  </a:txBody>
                  <a:tcPr anchor="ctr">
                    <a:solidFill>
                      <a:schemeClr val="accent5">
                        <a:lumMod val="75000"/>
                        <a:alpha val="5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3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Birthday, city, official, vote, positive, corrupt, piss, calling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Corruption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3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Hkrassenstein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  <a:alpha val="5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Country, law, campaign, breaking, order, news, great, soldier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  <a:alpha val="5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Agenda ??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  <a:alpha val="5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49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HillaryClinton</a:t>
                      </a:r>
                      <a:endParaRPr lang="en-US" dirty="0"/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Viewer, disastrous, sad, loser, talent, night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Fear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84152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4AA2652-D40F-4B2C-9FE4-EB46360455FD}"/>
              </a:ext>
            </a:extLst>
          </p:cNvPr>
          <p:cNvSpPr txBox="1"/>
          <p:nvPr/>
        </p:nvSpPr>
        <p:spPr>
          <a:xfrm>
            <a:off x="672497" y="1364570"/>
            <a:ext cx="2700479" cy="161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endParaRPr lang="en-US" sz="18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3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LDA using genism</a:t>
            </a:r>
          </a:p>
          <a:p>
            <a:pPr marL="285750" lvl="3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Top Influencers</a:t>
            </a:r>
          </a:p>
        </p:txBody>
      </p:sp>
    </p:spTree>
    <p:extLst>
      <p:ext uri="{BB962C8B-B14F-4D97-AF65-F5344CB8AC3E}">
        <p14:creationId xmlns:p14="http://schemas.microsoft.com/office/powerpoint/2010/main" val="218098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12AE3D-A72C-42D0-985F-0057FC605BE8}"/>
              </a:ext>
            </a:extLst>
          </p:cNvPr>
          <p:cNvSpPr/>
          <p:nvPr/>
        </p:nvSpPr>
        <p:spPr>
          <a:xfrm>
            <a:off x="108155" y="136525"/>
            <a:ext cx="11995355" cy="876198"/>
          </a:xfrm>
          <a:prstGeom prst="roundRect">
            <a:avLst/>
          </a:prstGeom>
          <a:solidFill>
            <a:srgbClr val="00AC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INFLUENCER VISUALIZATION</a:t>
            </a:r>
          </a:p>
        </p:txBody>
      </p:sp>
      <p:pic>
        <p:nvPicPr>
          <p:cNvPr id="2" name="Influencer_LDA">
            <a:hlinkClick r:id="" action="ppaction://media"/>
            <a:extLst>
              <a:ext uri="{FF2B5EF4-FFF2-40B4-BE49-F238E27FC236}">
                <a16:creationId xmlns:a16="http://schemas.microsoft.com/office/drawing/2014/main" id="{B3884582-7C83-4BBE-B2A0-EA533059DA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155" y="1149247"/>
            <a:ext cx="11897032" cy="570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0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12AE3D-A72C-42D0-985F-0057FC605BE8}"/>
              </a:ext>
            </a:extLst>
          </p:cNvPr>
          <p:cNvSpPr/>
          <p:nvPr/>
        </p:nvSpPr>
        <p:spPr>
          <a:xfrm>
            <a:off x="108155" y="136525"/>
            <a:ext cx="11995355" cy="876198"/>
          </a:xfrm>
          <a:prstGeom prst="roundRect">
            <a:avLst/>
          </a:prstGeom>
          <a:solidFill>
            <a:srgbClr val="00AC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F284FC-60EE-474A-8E23-6A601DBD3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3" y="1555633"/>
            <a:ext cx="3719037" cy="33607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F300E8-A8FE-49D7-A89B-ECE07BF2E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1555633"/>
            <a:ext cx="3425686" cy="3360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AC123F-47E7-4399-A647-DA687D48F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5266" y="1555633"/>
            <a:ext cx="3854430" cy="33607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2A3D96-39D8-44A9-A00B-E4E99EC69AF8}"/>
              </a:ext>
            </a:extLst>
          </p:cNvPr>
          <p:cNvSpPr txBox="1"/>
          <p:nvPr/>
        </p:nvSpPr>
        <p:spPr>
          <a:xfrm>
            <a:off x="652810" y="4958860"/>
            <a:ext cx="8423002" cy="10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For the top influencers, most tweets have a positive sentiment except a few</a:t>
            </a:r>
          </a:p>
          <a:p>
            <a:pPr marL="285750" lvl="3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 of the top 20 influencers have high polarity, i.e. either positive or negative.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5BFF88-BD32-4BB8-988C-07B983BED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163" y="5125387"/>
            <a:ext cx="2881869" cy="10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41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489</Words>
  <Application>Microsoft Office PowerPoint</Application>
  <PresentationFormat>Widescreen</PresentationFormat>
  <Paragraphs>120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Office Theme</vt:lpstr>
      <vt:lpstr>Twitter Analysis Trump Marketing &amp; PR Identify key Topics, Perception &amp; Influencers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Analysis Trump Marketing &amp; PR Identify key Topics, Perception &amp; Influencers  </dc:title>
  <dc:creator>Vishal Agarwal</dc:creator>
  <cp:lastModifiedBy>Sakshi Joshi</cp:lastModifiedBy>
  <cp:revision>7</cp:revision>
  <dcterms:created xsi:type="dcterms:W3CDTF">2020-12-01T13:39:59Z</dcterms:created>
  <dcterms:modified xsi:type="dcterms:W3CDTF">2020-12-01T15:07:40Z</dcterms:modified>
</cp:coreProperties>
</file>